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4"/>
  </p:notesMasterIdLst>
  <p:sldIdLst>
    <p:sldId id="320" r:id="rId2"/>
    <p:sldId id="321" r:id="rId3"/>
    <p:sldId id="295" r:id="rId4"/>
    <p:sldId id="329" r:id="rId5"/>
    <p:sldId id="327" r:id="rId6"/>
    <p:sldId id="336" r:id="rId7"/>
    <p:sldId id="347" r:id="rId8"/>
    <p:sldId id="337" r:id="rId9"/>
    <p:sldId id="338" r:id="rId10"/>
    <p:sldId id="339" r:id="rId11"/>
    <p:sldId id="340" r:id="rId12"/>
    <p:sldId id="341" r:id="rId13"/>
    <p:sldId id="342" r:id="rId14"/>
    <p:sldId id="343" r:id="rId15"/>
    <p:sldId id="344" r:id="rId16"/>
    <p:sldId id="345" r:id="rId17"/>
    <p:sldId id="346" r:id="rId18"/>
    <p:sldId id="350" r:id="rId19"/>
    <p:sldId id="323" r:id="rId20"/>
    <p:sldId id="352" r:id="rId21"/>
    <p:sldId id="324" r:id="rId22"/>
    <p:sldId id="353" r:id="rId23"/>
    <p:sldId id="351" r:id="rId24"/>
    <p:sldId id="326" r:id="rId25"/>
    <p:sldId id="311" r:id="rId26"/>
    <p:sldId id="332" r:id="rId27"/>
    <p:sldId id="313" r:id="rId28"/>
    <p:sldId id="333" r:id="rId29"/>
    <p:sldId id="334" r:id="rId30"/>
    <p:sldId id="349" r:id="rId31"/>
    <p:sldId id="318" r:id="rId32"/>
    <p:sldId id="325"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D35A28"/>
    <a:srgbClr val="A64646"/>
    <a:srgbClr val="0B4D91"/>
    <a:srgbClr val="0D4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7" autoAdjust="0"/>
    <p:restoredTop sz="94660"/>
  </p:normalViewPr>
  <p:slideViewPr>
    <p:cSldViewPr snapToGrid="0">
      <p:cViewPr varScale="1">
        <p:scale>
          <a:sx n="92" d="100"/>
          <a:sy n="92" d="100"/>
        </p:scale>
        <p:origin x="504"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E25F94C-E755-A04E-BE48-8206B865D416}" type="datetimeFigureOut">
              <a:rPr lang="en-US" smtClean="0"/>
              <a:t>4/25/2016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B66B7C1-4B72-F940-B9A0-1EADD1AE0869}" type="slidenum">
              <a:rPr lang="en-US" smtClean="0"/>
              <a:t>‹#›</a:t>
            </a:fld>
            <a:endParaRPr lang="en-US"/>
          </a:p>
        </p:txBody>
      </p:sp>
    </p:spTree>
    <p:extLst>
      <p:ext uri="{BB962C8B-B14F-4D97-AF65-F5344CB8AC3E}">
        <p14:creationId xmlns:p14="http://schemas.microsoft.com/office/powerpoint/2010/main" val="51900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152058-53BA-4390-B266-11C95651ED9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96335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152058-53BA-4390-B266-11C95651ED9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2361525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152058-53BA-4390-B266-11C95651ED9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303144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152058-53BA-4390-B266-11C95651ED9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229202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152058-53BA-4390-B266-11C95651ED9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20575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152058-53BA-4390-B266-11C95651ED96}"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262964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52058-53BA-4390-B266-11C95651ED96}" type="datetimeFigureOut">
              <a:rPr lang="en-US" smtClean="0"/>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77310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152058-53BA-4390-B266-11C95651ED96}"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216995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52058-53BA-4390-B266-11C95651ED96}" type="datetimeFigureOut">
              <a:rPr lang="en-US" smtClean="0"/>
              <a:t>4/25/2016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302971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152058-53BA-4390-B266-11C95651ED96}"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405651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152058-53BA-4390-B266-11C95651ED96}"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C39E0-2E6F-4DBC-A3EC-8DC6C76992AE}" type="slidenum">
              <a:rPr lang="en-US" smtClean="0"/>
              <a:t>‹#›</a:t>
            </a:fld>
            <a:endParaRPr lang="en-US"/>
          </a:p>
        </p:txBody>
      </p:sp>
    </p:spTree>
    <p:extLst>
      <p:ext uri="{BB962C8B-B14F-4D97-AF65-F5344CB8AC3E}">
        <p14:creationId xmlns:p14="http://schemas.microsoft.com/office/powerpoint/2010/main" val="9317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52058-53BA-4390-B266-11C95651ED96}" type="datetimeFigureOut">
              <a:rPr lang="en-US" smtClean="0"/>
              <a:t>4/25/2016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C39E0-2E6F-4DBC-A3EC-8DC6C76992AE}" type="slidenum">
              <a:rPr lang="en-US" smtClean="0"/>
              <a:t>‹#›</a:t>
            </a:fld>
            <a:endParaRPr lang="en-US"/>
          </a:p>
        </p:txBody>
      </p:sp>
    </p:spTree>
    <p:extLst>
      <p:ext uri="{BB962C8B-B14F-4D97-AF65-F5344CB8AC3E}">
        <p14:creationId xmlns:p14="http://schemas.microsoft.com/office/powerpoint/2010/main" val="28871564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e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7.tiff"/></Relationships>
</file>

<file path=ppt/slides/_rels/slide32.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ctrTitle"/>
          </p:nvPr>
        </p:nvSpPr>
        <p:spPr>
          <a:xfrm>
            <a:off x="1102815" y="1703252"/>
            <a:ext cx="10846638" cy="1477189"/>
          </a:xfrm>
        </p:spPr>
        <p:txBody>
          <a:bodyPr>
            <a:noAutofit/>
          </a:bodyPr>
          <a:lstStyle/>
          <a:p>
            <a:r>
              <a:rPr lang="en-US" sz="3600" dirty="0">
                <a:solidFill>
                  <a:srgbClr val="C00000"/>
                </a:solidFill>
                <a:latin typeface="+mn-lt"/>
              </a:rPr>
              <a:t/>
            </a:r>
            <a:br>
              <a:rPr lang="en-US" sz="3600" dirty="0">
                <a:solidFill>
                  <a:srgbClr val="C00000"/>
                </a:solidFill>
                <a:latin typeface="+mn-lt"/>
              </a:rPr>
            </a:br>
            <a:r>
              <a:rPr lang="en-US" sz="4400" b="1" dirty="0" smtClean="0">
                <a:solidFill>
                  <a:srgbClr val="C00000"/>
                </a:solidFill>
                <a:latin typeface="Helvetica LT Std Black" panose="020B0904030502020204" pitchFamily="34" charset="0"/>
              </a:rPr>
              <a:t>IGI Global Training</a:t>
            </a:r>
            <a:endParaRPr lang="en-US" sz="4400" b="1" dirty="0">
              <a:solidFill>
                <a:srgbClr val="C00000"/>
              </a:solidFill>
              <a:latin typeface="Helvetica LT Narrow" panose="020B06030403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985" y="236730"/>
            <a:ext cx="3247084" cy="1110334"/>
          </a:xfrm>
          <a:prstGeom prst="rect">
            <a:avLst/>
          </a:prstGeom>
        </p:spPr>
      </p:pic>
      <p:sp>
        <p:nvSpPr>
          <p:cNvPr id="16" name="Rectangle 15"/>
          <p:cNvSpPr/>
          <p:nvPr/>
        </p:nvSpPr>
        <p:spPr>
          <a:xfrm>
            <a:off x="2491086" y="3401465"/>
            <a:ext cx="8305801" cy="954107"/>
          </a:xfrm>
          <a:prstGeom prst="rect">
            <a:avLst/>
          </a:prstGeom>
        </p:spPr>
        <p:txBody>
          <a:bodyPr wrap="square">
            <a:spAutoFit/>
          </a:bodyPr>
          <a:lstStyle/>
          <a:p>
            <a:pPr algn="ctr"/>
            <a:r>
              <a:rPr lang="en-US" sz="2800" b="1" i="1" dirty="0"/>
              <a:t>International Publisher of Progressive Information Science and Technology Research</a:t>
            </a:r>
            <a:endParaRPr lang="en-US" sz="2600" b="1" i="1" dirty="0">
              <a:latin typeface="Cambria"/>
              <a:cs typeface="Cambria"/>
            </a:endParaRPr>
          </a:p>
        </p:txBody>
      </p:sp>
      <p:sp>
        <p:nvSpPr>
          <p:cNvPr id="4" name="Rectangle 3"/>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Title 1"/>
          <p:cNvSpPr txBox="1">
            <a:spLocks/>
          </p:cNvSpPr>
          <p:nvPr/>
        </p:nvSpPr>
        <p:spPr>
          <a:xfrm>
            <a:off x="8358266" y="4961810"/>
            <a:ext cx="3593451" cy="14771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b="1" dirty="0" smtClean="0">
                <a:solidFill>
                  <a:srgbClr val="C00000"/>
                </a:solidFill>
                <a:latin typeface="Helvetica LT Std Black" panose="020B0904030502020204" pitchFamily="34" charset="0"/>
              </a:rPr>
              <a:t>University Name</a:t>
            </a:r>
          </a:p>
          <a:p>
            <a:pPr algn="r"/>
            <a:r>
              <a:rPr lang="en-US" sz="2800" b="1" dirty="0" smtClean="0">
                <a:solidFill>
                  <a:srgbClr val="C00000"/>
                </a:solidFill>
                <a:latin typeface="Helvetica LT Std Black" panose="020B0904030502020204" pitchFamily="34" charset="0"/>
              </a:rPr>
              <a:t>Date</a:t>
            </a:r>
            <a:endParaRPr lang="en-US" sz="2800" b="1" dirty="0">
              <a:solidFill>
                <a:srgbClr val="C00000"/>
              </a:solidFill>
              <a:latin typeface="Helvetica LT Narrow" panose="020B0603040302020204" pitchFamily="34" charset="0"/>
            </a:endParaRPr>
          </a:p>
        </p:txBody>
      </p:sp>
      <p:pic>
        <p:nvPicPr>
          <p:cNvPr id="13" name="Picture 12"/>
          <p:cNvPicPr>
            <a:picLocks noChangeAspect="1"/>
          </p:cNvPicPr>
          <p:nvPr/>
        </p:nvPicPr>
        <p:blipFill>
          <a:blip r:embed="rId4"/>
          <a:stretch>
            <a:fillRect/>
          </a:stretch>
        </p:blipFill>
        <p:spPr>
          <a:xfrm>
            <a:off x="7558870" y="528375"/>
            <a:ext cx="3932261" cy="664522"/>
          </a:xfrm>
          <a:prstGeom prst="rect">
            <a:avLst/>
          </a:prstGeom>
        </p:spPr>
      </p:pic>
    </p:spTree>
    <p:extLst>
      <p:ext uri="{BB962C8B-B14F-4D97-AF65-F5344CB8AC3E}">
        <p14:creationId xmlns:p14="http://schemas.microsoft.com/office/powerpoint/2010/main" val="7758214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normAutofit/>
          </a:bodyPr>
          <a:lstStyle/>
          <a:p>
            <a:pPr algn="ctr"/>
            <a:r>
              <a:rPr lang="en-US" b="1" dirty="0">
                <a:solidFill>
                  <a:srgbClr val="C00000"/>
                </a:solidFill>
                <a:latin typeface="Helvetica LT Std Black" panose="020B0904030502020204" pitchFamily="34" charset="0"/>
              </a:rPr>
              <a:t>Engineering </a:t>
            </a:r>
            <a:r>
              <a:rPr lang="en-US" b="1" dirty="0" smtClean="0">
                <a:solidFill>
                  <a:srgbClr val="C00000"/>
                </a:solidFill>
                <a:latin typeface="Helvetica LT Std Black" panose="020B0904030502020204" pitchFamily="34" charset="0"/>
              </a:rPr>
              <a:t>Science</a:t>
            </a:r>
            <a:br>
              <a:rPr lang="en-US" b="1" dirty="0" smtClean="0">
                <a:solidFill>
                  <a:srgbClr val="C00000"/>
                </a:solidFill>
                <a:latin typeface="Helvetica LT Std Black" panose="020B0904030502020204" pitchFamily="34" charset="0"/>
              </a:rPr>
            </a:br>
            <a:r>
              <a:rPr lang="en-US" b="1" dirty="0" smtClean="0">
                <a:solidFill>
                  <a:srgbClr val="C00000"/>
                </a:solidFill>
                <a:latin typeface="Helvetica LT Std Black" panose="020B0904030502020204" pitchFamily="34" charset="0"/>
              </a:rPr>
              <a:t>and Technology</a:t>
            </a:r>
            <a:endParaRPr lang="en-US" b="1" dirty="0">
              <a:solidFill>
                <a:srgbClr val="C00000"/>
              </a:solidFill>
              <a:latin typeface="Helvetica LT Std Black" panose="020B0904030502020204" pitchFamily="34" charset="0"/>
            </a:endParaRP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Rectangle 11"/>
          <p:cNvSpPr/>
          <p:nvPr/>
        </p:nvSpPr>
        <p:spPr>
          <a:xfrm>
            <a:off x="3854294" y="2133673"/>
            <a:ext cx="7969828" cy="1477328"/>
          </a:xfrm>
          <a:prstGeom prst="rect">
            <a:avLst/>
          </a:prstGeom>
        </p:spPr>
        <p:txBody>
          <a:bodyPr wrap="square">
            <a:spAutoFit/>
          </a:bodyPr>
          <a:lstStyle/>
          <a:p>
            <a:pPr algn="ctr"/>
            <a:r>
              <a:rPr lang="en-US" dirty="0" smtClean="0"/>
              <a:t>Aerospace Engineering</a:t>
            </a:r>
            <a:r>
              <a:rPr lang="en-US" dirty="0"/>
              <a:t> </a:t>
            </a:r>
            <a:r>
              <a:rPr lang="en-US" dirty="0">
                <a:latin typeface="Calibri" panose="020F0502020204030204" pitchFamily="34" charset="0"/>
              </a:rPr>
              <a:t>• </a:t>
            </a:r>
            <a:r>
              <a:rPr lang="en-US" dirty="0" smtClean="0"/>
              <a:t>Chemical Engineering</a:t>
            </a:r>
            <a:r>
              <a:rPr lang="en-US" dirty="0"/>
              <a:t> </a:t>
            </a:r>
            <a:r>
              <a:rPr lang="en-US" dirty="0">
                <a:latin typeface="Calibri" panose="020F0502020204030204" pitchFamily="34" charset="0"/>
              </a:rPr>
              <a:t>• </a:t>
            </a:r>
            <a:r>
              <a:rPr lang="en-US" dirty="0" smtClean="0"/>
              <a:t>Civil Engineering</a:t>
            </a:r>
            <a:endParaRPr lang="en-US" dirty="0" smtClean="0">
              <a:latin typeface="Calibri" panose="020F0502020204030204" pitchFamily="34" charset="0"/>
            </a:endParaRPr>
          </a:p>
          <a:p>
            <a:pPr algn="ctr"/>
            <a:r>
              <a:rPr lang="en-US" dirty="0" smtClean="0"/>
              <a:t>Computer Engineering</a:t>
            </a:r>
            <a:r>
              <a:rPr lang="en-US" dirty="0"/>
              <a:t> </a:t>
            </a:r>
            <a:r>
              <a:rPr lang="en-US" dirty="0">
                <a:latin typeface="Calibri" panose="020F0502020204030204" pitchFamily="34" charset="0"/>
              </a:rPr>
              <a:t>• </a:t>
            </a:r>
            <a:r>
              <a:rPr lang="en-US" dirty="0" smtClean="0"/>
              <a:t>Electrical Engineering</a:t>
            </a:r>
            <a:r>
              <a:rPr lang="en-US" dirty="0"/>
              <a:t> </a:t>
            </a:r>
            <a:r>
              <a:rPr lang="en-US" dirty="0">
                <a:latin typeface="Calibri" panose="020F0502020204030204" pitchFamily="34" charset="0"/>
              </a:rPr>
              <a:t>• </a:t>
            </a:r>
            <a:r>
              <a:rPr lang="en-US" dirty="0" smtClean="0"/>
              <a:t>Engineering Education</a:t>
            </a:r>
            <a:r>
              <a:rPr lang="en-US" dirty="0" smtClean="0">
                <a:latin typeface="Calibri" panose="020F0502020204030204" pitchFamily="34" charset="0"/>
              </a:rPr>
              <a:t> </a:t>
            </a:r>
          </a:p>
          <a:p>
            <a:pPr algn="ctr"/>
            <a:r>
              <a:rPr lang="en-US" dirty="0" smtClean="0"/>
              <a:t>Industrial Engineering</a:t>
            </a:r>
            <a:r>
              <a:rPr lang="en-US" dirty="0"/>
              <a:t> </a:t>
            </a:r>
            <a:r>
              <a:rPr lang="en-US" dirty="0">
                <a:latin typeface="Calibri" panose="020F0502020204030204" pitchFamily="34" charset="0"/>
              </a:rPr>
              <a:t>• </a:t>
            </a:r>
            <a:r>
              <a:rPr lang="en-US" dirty="0" smtClean="0"/>
              <a:t>Materials Science</a:t>
            </a:r>
            <a:r>
              <a:rPr lang="en-US" dirty="0"/>
              <a:t> </a:t>
            </a:r>
            <a:r>
              <a:rPr lang="en-US" dirty="0">
                <a:latin typeface="Calibri" panose="020F0502020204030204" pitchFamily="34" charset="0"/>
              </a:rPr>
              <a:t>• </a:t>
            </a:r>
            <a:r>
              <a:rPr lang="en-US" dirty="0" smtClean="0"/>
              <a:t>Mechanical Engineering</a:t>
            </a:r>
            <a:endParaRPr lang="en-US" dirty="0" smtClean="0">
              <a:latin typeface="Calibri" panose="020F0502020204030204" pitchFamily="34" charset="0"/>
            </a:endParaRPr>
          </a:p>
          <a:p>
            <a:pPr algn="ctr"/>
            <a:r>
              <a:rPr lang="en-US" dirty="0" smtClean="0"/>
              <a:t>Optical Engineering</a:t>
            </a:r>
            <a:r>
              <a:rPr lang="en-US" dirty="0"/>
              <a:t> </a:t>
            </a:r>
            <a:r>
              <a:rPr lang="en-US" dirty="0">
                <a:latin typeface="Calibri" panose="020F0502020204030204" pitchFamily="34" charset="0"/>
              </a:rPr>
              <a:t>• </a:t>
            </a:r>
            <a:r>
              <a:rPr lang="en-US" dirty="0" smtClean="0"/>
              <a:t>Nuclear </a:t>
            </a:r>
            <a:r>
              <a:rPr lang="en-US" dirty="0"/>
              <a:t>and Energy </a:t>
            </a:r>
            <a:r>
              <a:rPr lang="en-US" dirty="0" smtClean="0"/>
              <a:t>Engineering</a:t>
            </a:r>
            <a:r>
              <a:rPr lang="en-US" dirty="0"/>
              <a:t> </a:t>
            </a:r>
            <a:endParaRPr lang="en-US" dirty="0" smtClean="0">
              <a:latin typeface="Calibri" panose="020F0502020204030204" pitchFamily="34" charset="0"/>
            </a:endParaRPr>
          </a:p>
          <a:p>
            <a:pPr algn="ctr"/>
            <a:r>
              <a:rPr lang="en-US" dirty="0" smtClean="0"/>
              <a:t>Petroleum </a:t>
            </a:r>
            <a:r>
              <a:rPr lang="en-US" dirty="0"/>
              <a:t>and Natural Gas </a:t>
            </a:r>
            <a:r>
              <a:rPr lang="en-US" dirty="0" smtClean="0"/>
              <a:t>Engineering</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91" y="1944689"/>
            <a:ext cx="1781331" cy="185529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007" y="4408453"/>
            <a:ext cx="1120299" cy="1600198"/>
          </a:xfrm>
          <a:prstGeom prst="rect">
            <a:avLst/>
          </a:prstGeom>
          <a:ln>
            <a:solidFill>
              <a:schemeClr val="tx1"/>
            </a:solidFill>
          </a:ln>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3378" y="4397592"/>
            <a:ext cx="1116939" cy="1600200"/>
          </a:xfrm>
          <a:prstGeom prst="rect">
            <a:avLst/>
          </a:prstGeom>
          <a:ln>
            <a:solidFill>
              <a:schemeClr val="tx1"/>
            </a:solidFill>
          </a:ln>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4546" y="4405772"/>
            <a:ext cx="1059879" cy="1432956"/>
          </a:xfrm>
          <a:prstGeom prst="rect">
            <a:avLst/>
          </a:prstGeom>
          <a:ln>
            <a:solidFill>
              <a:schemeClr val="tx1"/>
            </a:solidFill>
          </a:ln>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9446" y="4406125"/>
            <a:ext cx="1059879" cy="1432249"/>
          </a:xfrm>
          <a:prstGeom prst="rect">
            <a:avLst/>
          </a:prstGeom>
          <a:ln>
            <a:solidFill>
              <a:schemeClr val="tx1"/>
            </a:solidFill>
          </a:ln>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7" y="4365301"/>
            <a:ext cx="3225928" cy="1814585"/>
          </a:xfrm>
          <a:prstGeom prst="rect">
            <a:avLst/>
          </a:prstGeom>
          <a:ln>
            <a:solidFill>
              <a:schemeClr val="tx1"/>
            </a:solidFill>
          </a:ln>
        </p:spPr>
      </p:pic>
    </p:spTree>
    <p:extLst>
      <p:ext uri="{BB962C8B-B14F-4D97-AF65-F5344CB8AC3E}">
        <p14:creationId xmlns:p14="http://schemas.microsoft.com/office/powerpoint/2010/main" val="18562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normAutofit/>
          </a:bodyPr>
          <a:lstStyle/>
          <a:p>
            <a:pPr algn="ctr"/>
            <a:r>
              <a:rPr lang="en-US" b="1" dirty="0">
                <a:solidFill>
                  <a:srgbClr val="C00000"/>
                </a:solidFill>
                <a:latin typeface="Helvetica LT Std Black" panose="020B0904030502020204" pitchFamily="34" charset="0"/>
              </a:rPr>
              <a:t>Environmental Science </a:t>
            </a:r>
            <a:r>
              <a:rPr lang="en-US" b="1" dirty="0" smtClean="0">
                <a:solidFill>
                  <a:srgbClr val="C00000"/>
                </a:solidFill>
                <a:latin typeface="Helvetica LT Std Black" panose="020B0904030502020204" pitchFamily="34" charset="0"/>
              </a:rPr>
              <a:t/>
            </a:r>
            <a:br>
              <a:rPr lang="en-US" b="1" dirty="0" smtClean="0">
                <a:solidFill>
                  <a:srgbClr val="C00000"/>
                </a:solidFill>
                <a:latin typeface="Helvetica LT Std Black" panose="020B0904030502020204" pitchFamily="34" charset="0"/>
              </a:rPr>
            </a:br>
            <a:r>
              <a:rPr lang="en-US" b="1" dirty="0" smtClean="0">
                <a:solidFill>
                  <a:srgbClr val="C00000"/>
                </a:solidFill>
                <a:latin typeface="Helvetica LT Std Black" panose="020B0904030502020204" pitchFamily="34" charset="0"/>
              </a:rPr>
              <a:t>and Technology</a:t>
            </a:r>
            <a:endParaRPr lang="en-US" b="1" dirty="0">
              <a:solidFill>
                <a:srgbClr val="C00000"/>
              </a:solidFill>
              <a:latin typeface="Helvetica LT Std Black" panose="020B0904030502020204" pitchFamily="34" charset="0"/>
            </a:endParaRP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Rectangle 12"/>
          <p:cNvSpPr/>
          <p:nvPr/>
        </p:nvSpPr>
        <p:spPr>
          <a:xfrm>
            <a:off x="3854294" y="2265032"/>
            <a:ext cx="7969828" cy="1200329"/>
          </a:xfrm>
          <a:prstGeom prst="rect">
            <a:avLst/>
          </a:prstGeom>
        </p:spPr>
        <p:txBody>
          <a:bodyPr wrap="square">
            <a:spAutoFit/>
          </a:bodyPr>
          <a:lstStyle/>
          <a:p>
            <a:pPr algn="ctr"/>
            <a:r>
              <a:rPr lang="en-US" dirty="0" smtClean="0">
                <a:latin typeface="Calibri" panose="020F0502020204030204" pitchFamily="34" charset="0"/>
              </a:rPr>
              <a:t>Ag</a:t>
            </a:r>
            <a:r>
              <a:rPr lang="en-US" dirty="0" smtClean="0"/>
              <a:t>ricultural </a:t>
            </a:r>
            <a:r>
              <a:rPr lang="en-US" dirty="0"/>
              <a:t>and Food </a:t>
            </a:r>
            <a:r>
              <a:rPr lang="en-US" dirty="0" smtClean="0"/>
              <a:t>Technologies</a:t>
            </a:r>
            <a:r>
              <a:rPr lang="en-US" dirty="0"/>
              <a:t> </a:t>
            </a:r>
            <a:r>
              <a:rPr lang="en-US" dirty="0">
                <a:latin typeface="Calibri" panose="020F0502020204030204" pitchFamily="34" charset="0"/>
              </a:rPr>
              <a:t>• </a:t>
            </a:r>
            <a:r>
              <a:rPr lang="en-US" dirty="0" smtClean="0"/>
              <a:t>Earth Science</a:t>
            </a:r>
            <a:r>
              <a:rPr lang="en-US" dirty="0"/>
              <a:t> </a:t>
            </a:r>
            <a:r>
              <a:rPr lang="en-US" dirty="0">
                <a:latin typeface="Calibri" panose="020F0502020204030204" pitchFamily="34" charset="0"/>
              </a:rPr>
              <a:t>• </a:t>
            </a:r>
            <a:r>
              <a:rPr lang="en-US" dirty="0" smtClean="0"/>
              <a:t>Environmental Engineering</a:t>
            </a:r>
            <a:r>
              <a:rPr lang="en-US" dirty="0"/>
              <a:t> </a:t>
            </a:r>
            <a:r>
              <a:rPr lang="en-US" dirty="0" smtClean="0"/>
              <a:t>Environmental Technologies</a:t>
            </a:r>
            <a:r>
              <a:rPr lang="en-US" dirty="0"/>
              <a:t> </a:t>
            </a:r>
            <a:r>
              <a:rPr lang="en-US" dirty="0">
                <a:latin typeface="Calibri" panose="020F0502020204030204" pitchFamily="34" charset="0"/>
              </a:rPr>
              <a:t>• </a:t>
            </a:r>
            <a:r>
              <a:rPr lang="en-US" dirty="0" smtClean="0"/>
              <a:t>Geographic </a:t>
            </a:r>
            <a:r>
              <a:rPr lang="en-US" dirty="0"/>
              <a:t>Information </a:t>
            </a:r>
            <a:r>
              <a:rPr lang="en-US" dirty="0" smtClean="0"/>
              <a:t>Systems</a:t>
            </a:r>
          </a:p>
          <a:p>
            <a:pPr algn="ctr"/>
            <a:r>
              <a:rPr lang="en-US" dirty="0" err="1" smtClean="0"/>
              <a:t>Geoinformatics</a:t>
            </a:r>
            <a:r>
              <a:rPr lang="en-US" dirty="0" smtClean="0">
                <a:latin typeface="Calibri" panose="020F0502020204030204" pitchFamily="34" charset="0"/>
              </a:rPr>
              <a:t> </a:t>
            </a:r>
            <a:r>
              <a:rPr lang="en-US" dirty="0"/>
              <a:t> </a:t>
            </a:r>
            <a:r>
              <a:rPr lang="en-US" dirty="0">
                <a:latin typeface="Calibri" panose="020F0502020204030204" pitchFamily="34" charset="0"/>
              </a:rPr>
              <a:t>• </a:t>
            </a:r>
            <a:r>
              <a:rPr lang="en-US" dirty="0" smtClean="0"/>
              <a:t>Green Technologies</a:t>
            </a:r>
            <a:r>
              <a:rPr lang="en-US" dirty="0"/>
              <a:t> </a:t>
            </a:r>
            <a:r>
              <a:rPr lang="en-US" dirty="0">
                <a:latin typeface="Calibri" panose="020F0502020204030204" pitchFamily="34" charset="0"/>
              </a:rPr>
              <a:t>• </a:t>
            </a:r>
            <a:r>
              <a:rPr lang="en-US" dirty="0" smtClean="0"/>
              <a:t>Surveying</a:t>
            </a:r>
            <a:r>
              <a:rPr lang="en-US" dirty="0"/>
              <a:t> </a:t>
            </a:r>
            <a:r>
              <a:rPr lang="en-US" dirty="0">
                <a:latin typeface="Calibri" panose="020F0502020204030204" pitchFamily="34" charset="0"/>
              </a:rPr>
              <a:t>• </a:t>
            </a:r>
            <a:r>
              <a:rPr lang="en-US" dirty="0" smtClean="0"/>
              <a:t>Sustainability</a:t>
            </a:r>
            <a:r>
              <a:rPr lang="en-US" dirty="0" smtClean="0">
                <a:latin typeface="Calibri" panose="020F0502020204030204" pitchFamily="34" charset="0"/>
              </a:rPr>
              <a:t> </a:t>
            </a:r>
            <a:endParaRPr lang="en-US" dirty="0">
              <a:latin typeface="Calibri" panose="020F0502020204030204" pitchFamily="34" charset="0"/>
            </a:endParaRPr>
          </a:p>
          <a:p>
            <a:pPr algn="ctr"/>
            <a:r>
              <a:rPr lang="en-US" dirty="0" smtClean="0"/>
              <a:t>Urban </a:t>
            </a:r>
            <a:r>
              <a:rPr lang="en-US" dirty="0"/>
              <a:t>and Regional </a:t>
            </a:r>
            <a:r>
              <a:rPr lang="en-US" dirty="0" smtClean="0"/>
              <a:t>Development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633" y="1935019"/>
            <a:ext cx="1786189" cy="186035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4336" y="4408453"/>
            <a:ext cx="1120298" cy="1600198"/>
          </a:xfrm>
          <a:prstGeom prst="rect">
            <a:avLst/>
          </a:prstGeom>
          <a:ln>
            <a:solidFill>
              <a:schemeClr val="tx1"/>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0915" y="4413252"/>
            <a:ext cx="1116939" cy="1595399"/>
          </a:xfrm>
          <a:prstGeom prst="rect">
            <a:avLst/>
          </a:prstGeom>
          <a:ln>
            <a:solidFill>
              <a:schemeClr val="tx1"/>
            </a:solidFill>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4007" y="4451603"/>
            <a:ext cx="1120299" cy="1513897"/>
          </a:xfrm>
          <a:prstGeom prst="rect">
            <a:avLst/>
          </a:prstGeom>
          <a:ln>
            <a:solidFill>
              <a:schemeClr val="tx1"/>
            </a:solidFill>
          </a:ln>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3378" y="4443014"/>
            <a:ext cx="1116939" cy="1509356"/>
          </a:xfrm>
          <a:prstGeom prst="rect">
            <a:avLst/>
          </a:prstGeom>
          <a:ln>
            <a:solidFill>
              <a:schemeClr val="tx1"/>
            </a:solidFill>
          </a:ln>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7" y="4365301"/>
            <a:ext cx="3225928" cy="1814585"/>
          </a:xfrm>
          <a:prstGeom prst="rect">
            <a:avLst/>
          </a:prstGeom>
          <a:ln>
            <a:solidFill>
              <a:schemeClr val="tx1"/>
            </a:solidFill>
          </a:ln>
        </p:spPr>
      </p:pic>
    </p:spTree>
    <p:extLst>
      <p:ext uri="{BB962C8B-B14F-4D97-AF65-F5344CB8AC3E}">
        <p14:creationId xmlns:p14="http://schemas.microsoft.com/office/powerpoint/2010/main" val="35571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a:solidFill>
                  <a:srgbClr val="C00000"/>
                </a:solidFill>
                <a:latin typeface="Helvetica LT Std Black" panose="020B0904030502020204" pitchFamily="34" charset="0"/>
              </a:rPr>
              <a:t>Government </a:t>
            </a:r>
            <a:r>
              <a:rPr lang="en-US" b="1" dirty="0" smtClean="0">
                <a:solidFill>
                  <a:srgbClr val="C00000"/>
                </a:solidFill>
                <a:latin typeface="Helvetica LT Std Black" panose="020B0904030502020204" pitchFamily="34" charset="0"/>
              </a:rPr>
              <a:t>Science</a:t>
            </a:r>
            <a:br>
              <a:rPr lang="en-US" b="1" dirty="0" smtClean="0">
                <a:solidFill>
                  <a:srgbClr val="C00000"/>
                </a:solidFill>
                <a:latin typeface="Helvetica LT Std Black" panose="020B0904030502020204" pitchFamily="34" charset="0"/>
              </a:rPr>
            </a:br>
            <a:r>
              <a:rPr lang="en-US" b="1" dirty="0" smtClean="0">
                <a:solidFill>
                  <a:srgbClr val="C00000"/>
                </a:solidFill>
                <a:latin typeface="Helvetica LT Std Black" panose="020B0904030502020204" pitchFamily="34" charset="0"/>
              </a:rPr>
              <a:t>and </a:t>
            </a:r>
            <a:r>
              <a:rPr lang="en-US" b="1" dirty="0">
                <a:solidFill>
                  <a:srgbClr val="C00000"/>
                </a:solidFill>
                <a:latin typeface="Helvetica LT Std Black" panose="020B0904030502020204" pitchFamily="34" charset="0"/>
              </a:rPr>
              <a:t>Technology</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Rectangle 11"/>
          <p:cNvSpPr/>
          <p:nvPr/>
        </p:nvSpPr>
        <p:spPr>
          <a:xfrm>
            <a:off x="3854294" y="2507653"/>
            <a:ext cx="7969828" cy="923330"/>
          </a:xfrm>
          <a:prstGeom prst="rect">
            <a:avLst/>
          </a:prstGeom>
        </p:spPr>
        <p:txBody>
          <a:bodyPr wrap="square">
            <a:spAutoFit/>
          </a:bodyPr>
          <a:lstStyle/>
          <a:p>
            <a:pPr algn="ctr"/>
            <a:r>
              <a:rPr lang="en-US" dirty="0" smtClean="0"/>
              <a:t>Developing Countries</a:t>
            </a:r>
            <a:r>
              <a:rPr lang="en-US" dirty="0"/>
              <a:t> </a:t>
            </a:r>
            <a:r>
              <a:rPr lang="en-US" dirty="0">
                <a:latin typeface="Calibri" panose="020F0502020204030204" pitchFamily="34" charset="0"/>
              </a:rPr>
              <a:t>• </a:t>
            </a:r>
            <a:r>
              <a:rPr lang="en-US" dirty="0" smtClean="0"/>
              <a:t>Digital Divide</a:t>
            </a:r>
            <a:r>
              <a:rPr lang="en-US" dirty="0"/>
              <a:t> </a:t>
            </a:r>
            <a:r>
              <a:rPr lang="en-US" dirty="0">
                <a:latin typeface="Calibri" panose="020F0502020204030204" pitchFamily="34" charset="0"/>
              </a:rPr>
              <a:t>• </a:t>
            </a:r>
            <a:r>
              <a:rPr lang="en-US" dirty="0" smtClean="0"/>
              <a:t>Crisis </a:t>
            </a:r>
            <a:r>
              <a:rPr lang="en-US" dirty="0"/>
              <a:t>Response and </a:t>
            </a:r>
            <a:r>
              <a:rPr lang="en-US" dirty="0" smtClean="0"/>
              <a:t>Management</a:t>
            </a:r>
            <a:r>
              <a:rPr lang="en-US" dirty="0"/>
              <a:t> </a:t>
            </a:r>
            <a:endParaRPr lang="en-US" dirty="0">
              <a:latin typeface="Calibri" panose="020F0502020204030204" pitchFamily="34" charset="0"/>
            </a:endParaRPr>
          </a:p>
          <a:p>
            <a:pPr algn="ctr"/>
            <a:r>
              <a:rPr lang="en-US" dirty="0" smtClean="0"/>
              <a:t>Electronic Government</a:t>
            </a:r>
            <a:r>
              <a:rPr lang="en-US" dirty="0"/>
              <a:t> </a:t>
            </a:r>
            <a:r>
              <a:rPr lang="en-US" dirty="0">
                <a:latin typeface="Calibri" panose="020F0502020204030204" pitchFamily="34" charset="0"/>
              </a:rPr>
              <a:t>• </a:t>
            </a:r>
            <a:r>
              <a:rPr lang="en-US" dirty="0" smtClean="0"/>
              <a:t>Emergency </a:t>
            </a:r>
            <a:r>
              <a:rPr lang="en-US" dirty="0"/>
              <a:t>and Disaster </a:t>
            </a:r>
            <a:r>
              <a:rPr lang="en-US" dirty="0" smtClean="0"/>
              <a:t>Management</a:t>
            </a:r>
            <a:r>
              <a:rPr lang="en-US" dirty="0"/>
              <a:t> </a:t>
            </a:r>
            <a:r>
              <a:rPr lang="en-US" dirty="0">
                <a:latin typeface="Calibri" panose="020F0502020204030204" pitchFamily="34" charset="0"/>
              </a:rPr>
              <a:t>• </a:t>
            </a:r>
            <a:r>
              <a:rPr lang="en-US" dirty="0" smtClean="0"/>
              <a:t>Law </a:t>
            </a:r>
            <a:r>
              <a:rPr lang="en-US" dirty="0"/>
              <a:t>and </a:t>
            </a:r>
            <a:r>
              <a:rPr lang="en-US" dirty="0" smtClean="0"/>
              <a:t>Policy</a:t>
            </a:r>
            <a:r>
              <a:rPr lang="en-US" dirty="0"/>
              <a:t> </a:t>
            </a:r>
            <a:r>
              <a:rPr lang="en-US" dirty="0" smtClean="0"/>
              <a:t>Public </a:t>
            </a:r>
            <a:r>
              <a:rPr lang="en-US" dirty="0"/>
              <a:t>and Sector </a:t>
            </a:r>
            <a:r>
              <a:rPr lang="en-US" dirty="0" smtClean="0"/>
              <a:t>Management</a:t>
            </a:r>
            <a:r>
              <a:rPr lang="en-US" dirty="0"/>
              <a:t> </a:t>
            </a:r>
            <a:r>
              <a:rPr lang="en-US" dirty="0">
                <a:latin typeface="Calibri" panose="020F0502020204030204" pitchFamily="34" charset="0"/>
              </a:rPr>
              <a:t>• </a:t>
            </a:r>
            <a:r>
              <a:rPr lang="en-US" dirty="0" smtClean="0"/>
              <a:t>Urban </a:t>
            </a:r>
            <a:r>
              <a:rPr lang="en-US" dirty="0"/>
              <a:t>and Regional </a:t>
            </a:r>
            <a:r>
              <a:rPr lang="en-US" dirty="0" smtClean="0"/>
              <a:t>Development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633" y="2039140"/>
            <a:ext cx="1786190" cy="18603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351" y="4434296"/>
            <a:ext cx="1116938" cy="1595399"/>
          </a:xfrm>
          <a:prstGeom prst="rect">
            <a:avLst/>
          </a:prstGeom>
          <a:ln>
            <a:solidFill>
              <a:schemeClr val="tx1"/>
            </a:solidFill>
          </a:ln>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5420" y="4443015"/>
            <a:ext cx="1119925" cy="1599664"/>
          </a:xfrm>
          <a:prstGeom prst="rect">
            <a:avLst/>
          </a:prstGeom>
          <a:ln>
            <a:solidFill>
              <a:schemeClr val="tx1"/>
            </a:solidFill>
          </a:ln>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0392" y="4443014"/>
            <a:ext cx="1119925" cy="1599665"/>
          </a:xfrm>
          <a:prstGeom prst="rect">
            <a:avLst/>
          </a:prstGeom>
          <a:ln>
            <a:solidFill>
              <a:schemeClr val="tx1"/>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2032" y="4408453"/>
            <a:ext cx="1064905" cy="1600198"/>
          </a:xfrm>
          <a:prstGeom prst="rect">
            <a:avLst/>
          </a:prstGeom>
          <a:ln>
            <a:solidFill>
              <a:schemeClr val="tx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40915" y="4456273"/>
            <a:ext cx="1116939" cy="1509356"/>
          </a:xfrm>
          <a:prstGeom prst="rect">
            <a:avLst/>
          </a:prstGeom>
          <a:ln>
            <a:solidFill>
              <a:schemeClr val="tx1"/>
            </a:solidFill>
          </a:ln>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7757" y="4434296"/>
            <a:ext cx="1120298" cy="1513896"/>
          </a:xfrm>
          <a:prstGeom prst="rect">
            <a:avLst/>
          </a:prstGeom>
          <a:ln>
            <a:solidFill>
              <a:schemeClr val="tx1"/>
            </a:solidFill>
          </a:ln>
        </p:spPr>
      </p:pic>
    </p:spTree>
    <p:extLst>
      <p:ext uri="{BB962C8B-B14F-4D97-AF65-F5344CB8AC3E}">
        <p14:creationId xmlns:p14="http://schemas.microsoft.com/office/powerpoint/2010/main" val="2243732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a:solidFill>
                  <a:srgbClr val="C00000"/>
                </a:solidFill>
                <a:latin typeface="Helvetica LT Std Black" panose="020B0904030502020204" pitchFamily="34" charset="0"/>
              </a:rPr>
              <a:t>Library Information Science </a:t>
            </a:r>
            <a:r>
              <a:rPr lang="en-US" b="1" dirty="0" smtClean="0">
                <a:solidFill>
                  <a:srgbClr val="C00000"/>
                </a:solidFill>
                <a:latin typeface="Helvetica LT Std Black" panose="020B0904030502020204" pitchFamily="34" charset="0"/>
              </a:rPr>
              <a:t/>
            </a:r>
            <a:br>
              <a:rPr lang="en-US" b="1" dirty="0" smtClean="0">
                <a:solidFill>
                  <a:srgbClr val="C00000"/>
                </a:solidFill>
                <a:latin typeface="Helvetica LT Std Black" panose="020B0904030502020204" pitchFamily="34" charset="0"/>
              </a:rPr>
            </a:br>
            <a:r>
              <a:rPr lang="en-US" b="1" dirty="0" smtClean="0">
                <a:solidFill>
                  <a:srgbClr val="C00000"/>
                </a:solidFill>
                <a:latin typeface="Helvetica LT Std Black" panose="020B0904030502020204" pitchFamily="34" charset="0"/>
              </a:rPr>
              <a:t>and </a:t>
            </a:r>
            <a:r>
              <a:rPr lang="en-US" b="1" dirty="0">
                <a:solidFill>
                  <a:srgbClr val="C00000"/>
                </a:solidFill>
                <a:latin typeface="Helvetica LT Std Black" panose="020B0904030502020204" pitchFamily="34" charset="0"/>
              </a:rPr>
              <a:t>Technology</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Rectangle 12"/>
          <p:cNvSpPr/>
          <p:nvPr/>
        </p:nvSpPr>
        <p:spPr>
          <a:xfrm>
            <a:off x="3854294" y="2300410"/>
            <a:ext cx="7969828" cy="1200329"/>
          </a:xfrm>
          <a:prstGeom prst="rect">
            <a:avLst/>
          </a:prstGeom>
        </p:spPr>
        <p:txBody>
          <a:bodyPr wrap="square">
            <a:spAutoFit/>
          </a:bodyPr>
          <a:lstStyle/>
          <a:p>
            <a:pPr algn="ctr"/>
            <a:r>
              <a:rPr lang="en-US" dirty="0" smtClean="0"/>
              <a:t>Data </a:t>
            </a:r>
            <a:r>
              <a:rPr lang="en-US" dirty="0"/>
              <a:t>Analysis and </a:t>
            </a:r>
            <a:r>
              <a:rPr lang="en-US" dirty="0" smtClean="0"/>
              <a:t>Statistics</a:t>
            </a:r>
            <a:r>
              <a:rPr lang="en-US" dirty="0"/>
              <a:t> </a:t>
            </a:r>
            <a:r>
              <a:rPr lang="en-US" dirty="0">
                <a:latin typeface="Calibri" panose="020F0502020204030204" pitchFamily="34" charset="0"/>
              </a:rPr>
              <a:t>• </a:t>
            </a:r>
            <a:r>
              <a:rPr lang="en-US" dirty="0" smtClean="0"/>
              <a:t>Data </a:t>
            </a:r>
            <a:r>
              <a:rPr lang="en-US" dirty="0"/>
              <a:t>Mining and </a:t>
            </a:r>
            <a:r>
              <a:rPr lang="en-US" dirty="0" smtClean="0"/>
              <a:t>Databases</a:t>
            </a:r>
          </a:p>
          <a:p>
            <a:pPr algn="ctr"/>
            <a:r>
              <a:rPr lang="en-US" dirty="0" smtClean="0"/>
              <a:t>Information </a:t>
            </a:r>
            <a:r>
              <a:rPr lang="en-US" dirty="0"/>
              <a:t>Resources </a:t>
            </a:r>
            <a:r>
              <a:rPr lang="en-US" dirty="0" smtClean="0"/>
              <a:t>Management</a:t>
            </a:r>
            <a:r>
              <a:rPr lang="en-US" dirty="0"/>
              <a:t> </a:t>
            </a:r>
            <a:r>
              <a:rPr lang="en-US" dirty="0">
                <a:latin typeface="Calibri" panose="020F0502020204030204" pitchFamily="34" charset="0"/>
              </a:rPr>
              <a:t>• </a:t>
            </a:r>
            <a:r>
              <a:rPr lang="en-US" dirty="0" smtClean="0"/>
              <a:t>Information Retrieval</a:t>
            </a:r>
          </a:p>
          <a:p>
            <a:pPr algn="ctr"/>
            <a:r>
              <a:rPr lang="en-US" dirty="0" smtClean="0"/>
              <a:t>Knowledge Management</a:t>
            </a:r>
            <a:r>
              <a:rPr lang="en-US" dirty="0"/>
              <a:t> </a:t>
            </a:r>
            <a:r>
              <a:rPr lang="en-US" dirty="0">
                <a:latin typeface="Calibri" panose="020F0502020204030204" pitchFamily="34" charset="0"/>
              </a:rPr>
              <a:t>• </a:t>
            </a:r>
            <a:r>
              <a:rPr lang="en-US" dirty="0" smtClean="0"/>
              <a:t>Library Administration</a:t>
            </a:r>
          </a:p>
          <a:p>
            <a:pPr algn="ctr"/>
            <a:r>
              <a:rPr lang="en-US" dirty="0" smtClean="0"/>
              <a:t>Library Science</a:t>
            </a:r>
            <a:r>
              <a:rPr lang="en-US" dirty="0"/>
              <a:t> </a:t>
            </a:r>
            <a:r>
              <a:rPr lang="en-US" dirty="0">
                <a:latin typeface="Calibri" panose="020F0502020204030204" pitchFamily="34" charset="0"/>
              </a:rPr>
              <a:t>• </a:t>
            </a:r>
            <a:r>
              <a:rPr lang="en-US" dirty="0" smtClean="0"/>
              <a:t>Research Methods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263" y="1968642"/>
            <a:ext cx="1789560" cy="186386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225" y="4398240"/>
            <a:ext cx="1120298" cy="1600197"/>
          </a:xfrm>
          <a:prstGeom prst="rect">
            <a:avLst/>
          </a:prstGeom>
          <a:ln>
            <a:solidFill>
              <a:schemeClr val="tx1"/>
            </a:solidFill>
          </a:ln>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8462" y="4398240"/>
            <a:ext cx="1119392" cy="1598904"/>
          </a:xfrm>
          <a:prstGeom prst="rect">
            <a:avLst/>
          </a:prstGeom>
          <a:ln>
            <a:solidFill>
              <a:schemeClr val="tx1"/>
            </a:solidFill>
          </a:ln>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4007" y="4451603"/>
            <a:ext cx="1120298" cy="1513897"/>
          </a:xfrm>
          <a:prstGeom prst="rect">
            <a:avLst/>
          </a:prstGeom>
          <a:ln>
            <a:solidFill>
              <a:schemeClr val="tx1"/>
            </a:solidFill>
          </a:ln>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3378" y="4443014"/>
            <a:ext cx="1116938" cy="1509356"/>
          </a:xfrm>
          <a:prstGeom prst="rect">
            <a:avLst/>
          </a:prstGeom>
          <a:ln>
            <a:solidFill>
              <a:schemeClr val="tx1"/>
            </a:solidFill>
          </a:ln>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7" y="4365301"/>
            <a:ext cx="3225928" cy="1814584"/>
          </a:xfrm>
          <a:prstGeom prst="rect">
            <a:avLst/>
          </a:prstGeom>
          <a:ln>
            <a:solidFill>
              <a:schemeClr val="tx1"/>
            </a:solidFill>
          </a:ln>
        </p:spPr>
      </p:pic>
    </p:spTree>
    <p:extLst>
      <p:ext uri="{BB962C8B-B14F-4D97-AF65-F5344CB8AC3E}">
        <p14:creationId xmlns:p14="http://schemas.microsoft.com/office/powerpoint/2010/main" val="1114840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a:solidFill>
                  <a:srgbClr val="C00000"/>
                </a:solidFill>
                <a:latin typeface="Helvetica LT Std Black" panose="020B0904030502020204" pitchFamily="34" charset="0"/>
              </a:rPr>
              <a:t>Media and Communication Science and Technology</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Rectangle 11"/>
          <p:cNvSpPr/>
          <p:nvPr/>
        </p:nvSpPr>
        <p:spPr>
          <a:xfrm>
            <a:off x="3858408" y="2235103"/>
            <a:ext cx="7969828" cy="1477328"/>
          </a:xfrm>
          <a:prstGeom prst="rect">
            <a:avLst/>
          </a:prstGeom>
        </p:spPr>
        <p:txBody>
          <a:bodyPr wrap="square">
            <a:spAutoFit/>
          </a:bodyPr>
          <a:lstStyle/>
          <a:p>
            <a:pPr algn="ctr"/>
            <a:r>
              <a:rPr lang="en-US" dirty="0" smtClean="0"/>
              <a:t>Computer </a:t>
            </a:r>
            <a:r>
              <a:rPr lang="en-US" dirty="0"/>
              <a:t>Graphics and </a:t>
            </a:r>
            <a:r>
              <a:rPr lang="en-US" dirty="0" smtClean="0"/>
              <a:t>Art</a:t>
            </a:r>
            <a:r>
              <a:rPr lang="en-US" dirty="0"/>
              <a:t> </a:t>
            </a:r>
            <a:r>
              <a:rPr lang="en-US" dirty="0">
                <a:latin typeface="Calibri" panose="020F0502020204030204" pitchFamily="34" charset="0"/>
              </a:rPr>
              <a:t>• </a:t>
            </a:r>
            <a:r>
              <a:rPr lang="en-US" dirty="0" smtClean="0"/>
              <a:t>Gaming</a:t>
            </a:r>
            <a:r>
              <a:rPr lang="en-US" dirty="0"/>
              <a:t> </a:t>
            </a:r>
            <a:r>
              <a:rPr lang="en-US" dirty="0">
                <a:latin typeface="Calibri" panose="020F0502020204030204" pitchFamily="34" charset="0"/>
              </a:rPr>
              <a:t>• </a:t>
            </a:r>
            <a:r>
              <a:rPr lang="en-US" dirty="0" smtClean="0"/>
              <a:t>Interactive Technologies</a:t>
            </a:r>
          </a:p>
          <a:p>
            <a:pPr algn="ctr"/>
            <a:r>
              <a:rPr lang="en-US" dirty="0" smtClean="0"/>
              <a:t> Internet Technologies</a:t>
            </a:r>
            <a:r>
              <a:rPr lang="en-US" dirty="0"/>
              <a:t> </a:t>
            </a:r>
            <a:r>
              <a:rPr lang="en-US" dirty="0">
                <a:latin typeface="Calibri" panose="020F0502020204030204" pitchFamily="34" charset="0"/>
              </a:rPr>
              <a:t>• </a:t>
            </a:r>
            <a:r>
              <a:rPr lang="en-US" dirty="0" smtClean="0"/>
              <a:t>Mobile Computing</a:t>
            </a:r>
            <a:r>
              <a:rPr lang="en-US" dirty="0"/>
              <a:t> </a:t>
            </a:r>
            <a:r>
              <a:rPr lang="en-US" dirty="0">
                <a:latin typeface="Calibri" panose="020F0502020204030204" pitchFamily="34" charset="0"/>
              </a:rPr>
              <a:t>• </a:t>
            </a:r>
            <a:r>
              <a:rPr lang="en-US" dirty="0" smtClean="0"/>
              <a:t>Multimedia Technology</a:t>
            </a:r>
          </a:p>
          <a:p>
            <a:pPr algn="ctr"/>
            <a:r>
              <a:rPr lang="en-US" dirty="0" smtClean="0"/>
              <a:t>Networking </a:t>
            </a:r>
            <a:r>
              <a:rPr lang="en-US" dirty="0" smtClean="0">
                <a:latin typeface="Calibri" panose="020F0502020204030204" pitchFamily="34" charset="0"/>
              </a:rPr>
              <a:t>• </a:t>
            </a:r>
            <a:r>
              <a:rPr lang="en-US" dirty="0" smtClean="0"/>
              <a:t>Music Technologies</a:t>
            </a:r>
            <a:r>
              <a:rPr lang="en-US" dirty="0"/>
              <a:t> </a:t>
            </a:r>
            <a:r>
              <a:rPr lang="en-US" dirty="0">
                <a:latin typeface="Calibri" panose="020F0502020204030204" pitchFamily="34" charset="0"/>
              </a:rPr>
              <a:t>• </a:t>
            </a:r>
            <a:r>
              <a:rPr lang="en-US" dirty="0" smtClean="0"/>
              <a:t> Portal Technologies</a:t>
            </a:r>
            <a:r>
              <a:rPr lang="en-US" dirty="0"/>
              <a:t> </a:t>
            </a:r>
            <a:r>
              <a:rPr lang="en-US" dirty="0">
                <a:latin typeface="Calibri" panose="020F0502020204030204" pitchFamily="34" charset="0"/>
              </a:rPr>
              <a:t>• </a:t>
            </a:r>
            <a:r>
              <a:rPr lang="en-US" dirty="0" smtClean="0"/>
              <a:t>Semantic Web</a:t>
            </a:r>
          </a:p>
          <a:p>
            <a:pPr algn="ctr"/>
            <a:r>
              <a:rPr lang="en-US" dirty="0" smtClean="0"/>
              <a:t>Sensor Technologies</a:t>
            </a:r>
            <a:r>
              <a:rPr lang="en-US" dirty="0" smtClean="0">
                <a:latin typeface="Calibri" panose="020F0502020204030204" pitchFamily="34" charset="0"/>
              </a:rPr>
              <a:t> </a:t>
            </a:r>
            <a:r>
              <a:rPr lang="en-US" dirty="0" smtClean="0"/>
              <a:t>Social Networking</a:t>
            </a:r>
            <a:r>
              <a:rPr lang="en-US" dirty="0"/>
              <a:t> </a:t>
            </a:r>
            <a:r>
              <a:rPr lang="en-US" dirty="0">
                <a:latin typeface="Calibri" panose="020F0502020204030204" pitchFamily="34" charset="0"/>
              </a:rPr>
              <a:t>• </a:t>
            </a:r>
            <a:r>
              <a:rPr lang="en-US" dirty="0" smtClean="0"/>
              <a:t>Telecommunications</a:t>
            </a:r>
          </a:p>
          <a:p>
            <a:pPr algn="ctr"/>
            <a:r>
              <a:rPr lang="en-US" dirty="0" smtClean="0"/>
              <a:t>Web Engineering</a:t>
            </a:r>
            <a:r>
              <a:rPr lang="en-US" dirty="0"/>
              <a:t> </a:t>
            </a:r>
            <a:r>
              <a:rPr lang="en-US" dirty="0">
                <a:latin typeface="Calibri" panose="020F0502020204030204" pitchFamily="34" charset="0"/>
              </a:rPr>
              <a:t>• </a:t>
            </a:r>
            <a:r>
              <a:rPr lang="en-US" dirty="0" smtClean="0"/>
              <a:t>Web Services</a:t>
            </a:r>
            <a:r>
              <a:rPr lang="en-US" dirty="0"/>
              <a:t> </a:t>
            </a:r>
            <a:r>
              <a:rPr lang="en-US" dirty="0">
                <a:latin typeface="Calibri" panose="020F0502020204030204" pitchFamily="34" charset="0"/>
              </a:rPr>
              <a:t>• </a:t>
            </a:r>
            <a:r>
              <a:rPr lang="en-US" dirty="0" smtClean="0"/>
              <a:t>Wireless Systems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377" y="2042266"/>
            <a:ext cx="1788730" cy="186300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4279" y="4443014"/>
            <a:ext cx="1120297" cy="1600197"/>
          </a:xfrm>
          <a:prstGeom prst="rect">
            <a:avLst/>
          </a:prstGeom>
          <a:ln>
            <a:solidFill>
              <a:schemeClr val="tx1"/>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722" y="4445413"/>
            <a:ext cx="1116938" cy="1595397"/>
          </a:xfrm>
          <a:prstGeom prst="rect">
            <a:avLst/>
          </a:prstGeom>
          <a:ln>
            <a:solidFill>
              <a:schemeClr val="tx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225" y="4441390"/>
            <a:ext cx="1120298" cy="1513896"/>
          </a:xfrm>
          <a:prstGeom prst="rect">
            <a:avLst/>
          </a:prstGeom>
          <a:ln>
            <a:solidFill>
              <a:schemeClr val="tx1"/>
            </a:solidFill>
          </a:ln>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8462" y="4441356"/>
            <a:ext cx="1119392" cy="1512671"/>
          </a:xfrm>
          <a:prstGeom prst="rect">
            <a:avLst/>
          </a:prstGeom>
          <a:ln>
            <a:solidFill>
              <a:schemeClr val="tx1"/>
            </a:solidFill>
          </a:ln>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7" y="4365301"/>
            <a:ext cx="3225927" cy="1814584"/>
          </a:xfrm>
          <a:prstGeom prst="rect">
            <a:avLst/>
          </a:prstGeom>
          <a:ln>
            <a:solidFill>
              <a:schemeClr val="tx1"/>
            </a:solidFill>
          </a:ln>
        </p:spPr>
      </p:pic>
    </p:spTree>
    <p:extLst>
      <p:ext uri="{BB962C8B-B14F-4D97-AF65-F5344CB8AC3E}">
        <p14:creationId xmlns:p14="http://schemas.microsoft.com/office/powerpoint/2010/main" val="2715846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a:solidFill>
                  <a:srgbClr val="C00000"/>
                </a:solidFill>
                <a:latin typeface="Helvetica LT Std Black" panose="020B0904030502020204" pitchFamily="34" charset="0"/>
              </a:rPr>
              <a:t>Medical, Healthcare, and Life Science and Technology</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Rectangle 12"/>
          <p:cNvSpPr/>
          <p:nvPr/>
        </p:nvSpPr>
        <p:spPr>
          <a:xfrm>
            <a:off x="3854294" y="2387896"/>
            <a:ext cx="7969828" cy="923330"/>
          </a:xfrm>
          <a:prstGeom prst="rect">
            <a:avLst/>
          </a:prstGeom>
        </p:spPr>
        <p:txBody>
          <a:bodyPr wrap="square">
            <a:spAutoFit/>
          </a:bodyPr>
          <a:lstStyle/>
          <a:p>
            <a:pPr algn="ctr"/>
            <a:r>
              <a:rPr lang="en-US" dirty="0" smtClean="0"/>
              <a:t>Assistive Technologies</a:t>
            </a:r>
            <a:r>
              <a:rPr lang="en-US" dirty="0"/>
              <a:t> </a:t>
            </a:r>
            <a:r>
              <a:rPr lang="en-US" dirty="0">
                <a:latin typeface="Calibri" panose="020F0502020204030204" pitchFamily="34" charset="0"/>
              </a:rPr>
              <a:t>• </a:t>
            </a:r>
            <a:r>
              <a:rPr lang="en-US" dirty="0" smtClean="0"/>
              <a:t>Bioinformatics</a:t>
            </a:r>
            <a:r>
              <a:rPr lang="en-US" dirty="0"/>
              <a:t> </a:t>
            </a:r>
            <a:r>
              <a:rPr lang="en-US" dirty="0">
                <a:latin typeface="Calibri" panose="020F0502020204030204" pitchFamily="34" charset="0"/>
              </a:rPr>
              <a:t>• </a:t>
            </a:r>
            <a:r>
              <a:rPr lang="en-US" dirty="0" smtClean="0"/>
              <a:t>Biologically </a:t>
            </a:r>
            <a:r>
              <a:rPr lang="en-US" dirty="0"/>
              <a:t>Inspired </a:t>
            </a:r>
            <a:r>
              <a:rPr lang="en-US" dirty="0" smtClean="0"/>
              <a:t>Computing</a:t>
            </a:r>
            <a:r>
              <a:rPr lang="en-US" dirty="0"/>
              <a:t> </a:t>
            </a:r>
            <a:r>
              <a:rPr lang="en-US" dirty="0" smtClean="0"/>
              <a:t>Biomedical Technologies</a:t>
            </a:r>
            <a:r>
              <a:rPr lang="en-US" dirty="0"/>
              <a:t> </a:t>
            </a:r>
            <a:r>
              <a:rPr lang="en-US" dirty="0">
                <a:latin typeface="Calibri" panose="020F0502020204030204" pitchFamily="34" charset="0"/>
              </a:rPr>
              <a:t>• </a:t>
            </a:r>
            <a:r>
              <a:rPr lang="en-US" dirty="0" smtClean="0"/>
              <a:t>Biometrics</a:t>
            </a:r>
            <a:r>
              <a:rPr lang="en-US" dirty="0"/>
              <a:t> </a:t>
            </a:r>
            <a:r>
              <a:rPr lang="en-US" dirty="0">
                <a:latin typeface="Calibri" panose="020F0502020204030204" pitchFamily="34" charset="0"/>
              </a:rPr>
              <a:t>• </a:t>
            </a:r>
            <a:r>
              <a:rPr lang="en-US" dirty="0" smtClean="0"/>
              <a:t>Chemo Informatics</a:t>
            </a:r>
            <a:r>
              <a:rPr lang="en-US" dirty="0"/>
              <a:t> </a:t>
            </a:r>
            <a:r>
              <a:rPr lang="en-US" dirty="0">
                <a:latin typeface="Calibri" panose="020F0502020204030204" pitchFamily="34" charset="0"/>
              </a:rPr>
              <a:t>• </a:t>
            </a:r>
            <a:r>
              <a:rPr lang="en-US" dirty="0" smtClean="0"/>
              <a:t>Clinical Technologies</a:t>
            </a:r>
            <a:r>
              <a:rPr lang="en-US" dirty="0" smtClean="0">
                <a:latin typeface="Calibri" panose="020F0502020204030204" pitchFamily="34" charset="0"/>
              </a:rPr>
              <a:t> </a:t>
            </a:r>
            <a:r>
              <a:rPr lang="en-US" dirty="0" smtClean="0"/>
              <a:t>E-health</a:t>
            </a:r>
            <a:r>
              <a:rPr lang="en-US" dirty="0"/>
              <a:t> </a:t>
            </a:r>
            <a:r>
              <a:rPr lang="en-US" dirty="0">
                <a:latin typeface="Calibri" panose="020F0502020204030204" pitchFamily="34" charset="0"/>
              </a:rPr>
              <a:t>• </a:t>
            </a:r>
            <a:r>
              <a:rPr lang="en-US" dirty="0" smtClean="0"/>
              <a:t>Healthcare </a:t>
            </a:r>
            <a:r>
              <a:rPr lang="en-US" dirty="0"/>
              <a:t>Information </a:t>
            </a:r>
            <a:r>
              <a:rPr lang="en-US" dirty="0" smtClean="0"/>
              <a:t>Technologies</a:t>
            </a:r>
            <a:r>
              <a:rPr lang="en-US" dirty="0"/>
              <a:t> </a:t>
            </a:r>
            <a:r>
              <a:rPr lang="en-US" dirty="0">
                <a:latin typeface="Calibri" panose="020F0502020204030204" pitchFamily="34" charset="0"/>
              </a:rPr>
              <a:t>• </a:t>
            </a:r>
            <a:r>
              <a:rPr lang="en-US" dirty="0" smtClean="0"/>
              <a:t>Telemedicine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264" y="1919139"/>
            <a:ext cx="1786658" cy="186084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5482" y="4443013"/>
            <a:ext cx="1120297" cy="1600195"/>
          </a:xfrm>
          <a:prstGeom prst="rect">
            <a:avLst/>
          </a:prstGeom>
          <a:ln>
            <a:solidFill>
              <a:schemeClr val="tx1"/>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3327" y="4474894"/>
            <a:ext cx="1116937" cy="1595397"/>
          </a:xfrm>
          <a:prstGeom prst="rect">
            <a:avLst/>
          </a:prstGeom>
          <a:ln>
            <a:solidFill>
              <a:schemeClr val="tx1"/>
            </a:solidFill>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4279" y="4486165"/>
            <a:ext cx="1120297" cy="1513894"/>
          </a:xfrm>
          <a:prstGeom prst="rect">
            <a:avLst/>
          </a:prstGeom>
          <a:ln>
            <a:solidFill>
              <a:schemeClr val="tx1"/>
            </a:solidFill>
          </a:ln>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8336" y="4445413"/>
            <a:ext cx="1061710" cy="1595397"/>
          </a:xfrm>
          <a:prstGeom prst="rect">
            <a:avLst/>
          </a:prstGeom>
          <a:ln>
            <a:solidFill>
              <a:schemeClr val="tx1"/>
            </a:solidFill>
          </a:ln>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7" y="4365301"/>
            <a:ext cx="3225927" cy="1814583"/>
          </a:xfrm>
          <a:prstGeom prst="rect">
            <a:avLst/>
          </a:prstGeom>
          <a:ln>
            <a:solidFill>
              <a:schemeClr val="tx1"/>
            </a:solidFill>
          </a:ln>
        </p:spPr>
      </p:pic>
    </p:spTree>
    <p:extLst>
      <p:ext uri="{BB962C8B-B14F-4D97-AF65-F5344CB8AC3E}">
        <p14:creationId xmlns:p14="http://schemas.microsoft.com/office/powerpoint/2010/main" val="1177056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a:solidFill>
                  <a:srgbClr val="C00000"/>
                </a:solidFill>
                <a:latin typeface="Helvetica LT Std Black" panose="020B0904030502020204" pitchFamily="34" charset="0"/>
              </a:rPr>
              <a:t>Security and Forensic Science and Technology</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Rectangle 11"/>
          <p:cNvSpPr/>
          <p:nvPr/>
        </p:nvSpPr>
        <p:spPr>
          <a:xfrm>
            <a:off x="3854294" y="2542771"/>
            <a:ext cx="7969828" cy="1200329"/>
          </a:xfrm>
          <a:prstGeom prst="rect">
            <a:avLst/>
          </a:prstGeom>
        </p:spPr>
        <p:txBody>
          <a:bodyPr wrap="square">
            <a:spAutoFit/>
          </a:bodyPr>
          <a:lstStyle/>
          <a:p>
            <a:pPr algn="ctr"/>
            <a:r>
              <a:rPr lang="en-US" dirty="0" smtClean="0"/>
              <a:t>Biometrics</a:t>
            </a:r>
            <a:r>
              <a:rPr lang="en-US" dirty="0"/>
              <a:t> </a:t>
            </a:r>
            <a:r>
              <a:rPr lang="en-US" dirty="0">
                <a:latin typeface="Calibri" panose="020F0502020204030204" pitchFamily="34" charset="0"/>
              </a:rPr>
              <a:t>• </a:t>
            </a:r>
            <a:r>
              <a:rPr lang="en-US" dirty="0" smtClean="0"/>
              <a:t>Cyber </a:t>
            </a:r>
            <a:r>
              <a:rPr lang="en-US" dirty="0"/>
              <a:t>Warfare and </a:t>
            </a:r>
            <a:r>
              <a:rPr lang="en-US" dirty="0" smtClean="0"/>
              <a:t>Terrorism</a:t>
            </a:r>
            <a:r>
              <a:rPr lang="en-US" dirty="0"/>
              <a:t> </a:t>
            </a:r>
            <a:r>
              <a:rPr lang="en-US" dirty="0">
                <a:latin typeface="Calibri" panose="020F0502020204030204" pitchFamily="34" charset="0"/>
              </a:rPr>
              <a:t>• </a:t>
            </a:r>
            <a:r>
              <a:rPr lang="en-US" dirty="0" smtClean="0"/>
              <a:t>Cryptography</a:t>
            </a:r>
          </a:p>
          <a:p>
            <a:pPr algn="ctr"/>
            <a:r>
              <a:rPr lang="en-US" dirty="0" smtClean="0"/>
              <a:t>Cyber </a:t>
            </a:r>
            <a:r>
              <a:rPr lang="en-US" dirty="0"/>
              <a:t>and Network </a:t>
            </a:r>
            <a:r>
              <a:rPr lang="en-US" dirty="0" smtClean="0"/>
              <a:t>Security</a:t>
            </a:r>
            <a:r>
              <a:rPr lang="en-US" dirty="0"/>
              <a:t> </a:t>
            </a:r>
            <a:r>
              <a:rPr lang="en-US" dirty="0">
                <a:latin typeface="Calibri" panose="020F0502020204030204" pitchFamily="34" charset="0"/>
              </a:rPr>
              <a:t>• </a:t>
            </a:r>
            <a:r>
              <a:rPr lang="en-US" dirty="0" smtClean="0"/>
              <a:t>Digital </a:t>
            </a:r>
            <a:r>
              <a:rPr lang="en-US" dirty="0"/>
              <a:t>Crime and </a:t>
            </a:r>
            <a:r>
              <a:rPr lang="en-US" dirty="0" smtClean="0"/>
              <a:t>Forensics</a:t>
            </a:r>
            <a:r>
              <a:rPr lang="en-US" dirty="0"/>
              <a:t> </a:t>
            </a:r>
            <a:r>
              <a:rPr lang="en-US" dirty="0">
                <a:latin typeface="Calibri" panose="020F0502020204030204" pitchFamily="34" charset="0"/>
              </a:rPr>
              <a:t>• </a:t>
            </a:r>
            <a:r>
              <a:rPr lang="en-US" dirty="0" smtClean="0"/>
              <a:t>Hacking</a:t>
            </a:r>
          </a:p>
          <a:p>
            <a:pPr algn="ctr"/>
            <a:r>
              <a:rPr lang="en-US" dirty="0" smtClean="0"/>
              <a:t>Information Ethics</a:t>
            </a:r>
            <a:r>
              <a:rPr lang="en-US" dirty="0"/>
              <a:t> </a:t>
            </a:r>
            <a:r>
              <a:rPr lang="en-US" dirty="0">
                <a:latin typeface="Calibri" panose="020F0502020204030204" pitchFamily="34" charset="0"/>
              </a:rPr>
              <a:t>• </a:t>
            </a:r>
            <a:r>
              <a:rPr lang="en-US" dirty="0" smtClean="0"/>
              <a:t>Information</a:t>
            </a:r>
            <a:r>
              <a:rPr lang="en-US" dirty="0"/>
              <a:t> </a:t>
            </a:r>
            <a:r>
              <a:rPr lang="en-US" dirty="0">
                <a:latin typeface="Calibri" panose="020F0502020204030204" pitchFamily="34" charset="0"/>
              </a:rPr>
              <a:t>• </a:t>
            </a:r>
            <a:r>
              <a:rPr lang="en-US" dirty="0" smtClean="0"/>
              <a:t>Security </a:t>
            </a:r>
            <a:r>
              <a:rPr lang="en-US" dirty="0"/>
              <a:t>and </a:t>
            </a:r>
            <a:r>
              <a:rPr lang="en-US" dirty="0" smtClean="0"/>
              <a:t>Privacy</a:t>
            </a:r>
            <a:r>
              <a:rPr lang="en-US" dirty="0"/>
              <a:t> </a:t>
            </a:r>
            <a:r>
              <a:rPr lang="en-US" dirty="0">
                <a:latin typeface="Calibri" panose="020F0502020204030204" pitchFamily="34" charset="0"/>
              </a:rPr>
              <a:t>• </a:t>
            </a:r>
            <a:r>
              <a:rPr lang="en-US" dirty="0" smtClean="0"/>
              <a:t>Information Trust</a:t>
            </a:r>
            <a:r>
              <a:rPr lang="en-US" dirty="0" smtClean="0">
                <a:latin typeface="Calibri" panose="020F0502020204030204" pitchFamily="34" charset="0"/>
              </a:rPr>
              <a:t> </a:t>
            </a:r>
            <a:r>
              <a:rPr lang="en-US" dirty="0" smtClean="0"/>
              <a:t>Surveillance Systems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869" y="2159253"/>
            <a:ext cx="1786659" cy="186084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689" y="4486165"/>
            <a:ext cx="1120297" cy="1599662"/>
          </a:xfrm>
          <a:prstGeom prst="rect">
            <a:avLst/>
          </a:prstGeom>
          <a:ln>
            <a:solidFill>
              <a:schemeClr val="tx1"/>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3734" y="4443013"/>
            <a:ext cx="1116937" cy="1595396"/>
          </a:xfrm>
          <a:prstGeom prst="rect">
            <a:avLst/>
          </a:prstGeom>
          <a:ln>
            <a:solidFill>
              <a:schemeClr val="tx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5482" y="4486163"/>
            <a:ext cx="1120297" cy="1513894"/>
          </a:xfrm>
          <a:prstGeom prst="rect">
            <a:avLst/>
          </a:prstGeom>
          <a:ln>
            <a:solidFill>
              <a:schemeClr val="tx1"/>
            </a:solidFill>
          </a:ln>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0940" y="4474894"/>
            <a:ext cx="1061710" cy="1595397"/>
          </a:xfrm>
          <a:prstGeom prst="rect">
            <a:avLst/>
          </a:prstGeom>
          <a:ln>
            <a:solidFill>
              <a:schemeClr val="tx1"/>
            </a:solidFill>
          </a:ln>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8" y="4365301"/>
            <a:ext cx="3225925" cy="1814583"/>
          </a:xfrm>
          <a:prstGeom prst="rect">
            <a:avLst/>
          </a:prstGeom>
          <a:ln>
            <a:solidFill>
              <a:schemeClr val="tx1"/>
            </a:solidFill>
          </a:ln>
        </p:spPr>
      </p:pic>
    </p:spTree>
    <p:extLst>
      <p:ext uri="{BB962C8B-B14F-4D97-AF65-F5344CB8AC3E}">
        <p14:creationId xmlns:p14="http://schemas.microsoft.com/office/powerpoint/2010/main" val="2663883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a:solidFill>
                  <a:srgbClr val="C00000"/>
                </a:solidFill>
                <a:latin typeface="Helvetica LT Std Black" panose="020B0904030502020204" pitchFamily="34" charset="0"/>
              </a:rPr>
              <a:t>Social Sciences and </a:t>
            </a:r>
            <a:r>
              <a:rPr lang="en-US" b="1" dirty="0" smtClean="0">
                <a:solidFill>
                  <a:srgbClr val="C00000"/>
                </a:solidFill>
                <a:latin typeface="Helvetica LT Std Black" panose="020B0904030502020204" pitchFamily="34" charset="0"/>
              </a:rPr>
              <a:t/>
            </a:r>
            <a:br>
              <a:rPr lang="en-US" b="1" dirty="0" smtClean="0">
                <a:solidFill>
                  <a:srgbClr val="C00000"/>
                </a:solidFill>
                <a:latin typeface="Helvetica LT Std Black" panose="020B0904030502020204" pitchFamily="34" charset="0"/>
              </a:rPr>
            </a:br>
            <a:r>
              <a:rPr lang="en-US" b="1" dirty="0" smtClean="0">
                <a:solidFill>
                  <a:srgbClr val="C00000"/>
                </a:solidFill>
                <a:latin typeface="Helvetica LT Std Black" panose="020B0904030502020204" pitchFamily="34" charset="0"/>
              </a:rPr>
              <a:t>Online </a:t>
            </a:r>
            <a:r>
              <a:rPr lang="en-US" b="1" dirty="0">
                <a:solidFill>
                  <a:srgbClr val="C00000"/>
                </a:solidFill>
                <a:latin typeface="Helvetica LT Std Black" panose="020B0904030502020204" pitchFamily="34" charset="0"/>
              </a:rPr>
              <a:t>Behavior</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Rectangle 12"/>
          <p:cNvSpPr/>
          <p:nvPr/>
        </p:nvSpPr>
        <p:spPr>
          <a:xfrm>
            <a:off x="3854294" y="2483111"/>
            <a:ext cx="7969828" cy="923330"/>
          </a:xfrm>
          <a:prstGeom prst="rect">
            <a:avLst/>
          </a:prstGeom>
        </p:spPr>
        <p:txBody>
          <a:bodyPr wrap="square">
            <a:spAutoFit/>
          </a:bodyPr>
          <a:lstStyle/>
          <a:p>
            <a:pPr algn="ctr"/>
            <a:r>
              <a:rPr lang="en-US" dirty="0" smtClean="0"/>
              <a:t>Archaeology </a:t>
            </a:r>
            <a:r>
              <a:rPr lang="en-US" dirty="0"/>
              <a:t>and </a:t>
            </a:r>
            <a:r>
              <a:rPr lang="en-US" dirty="0" smtClean="0"/>
              <a:t>Anthropology</a:t>
            </a:r>
            <a:r>
              <a:rPr lang="en-US" dirty="0"/>
              <a:t> </a:t>
            </a:r>
            <a:r>
              <a:rPr lang="en-US" dirty="0">
                <a:latin typeface="Calibri" panose="020F0502020204030204" pitchFamily="34" charset="0"/>
              </a:rPr>
              <a:t>• </a:t>
            </a:r>
            <a:r>
              <a:rPr lang="en-US" dirty="0" smtClean="0"/>
              <a:t>Ethics </a:t>
            </a:r>
            <a:r>
              <a:rPr lang="en-US" dirty="0"/>
              <a:t>and Social </a:t>
            </a:r>
            <a:r>
              <a:rPr lang="en-US" dirty="0" smtClean="0"/>
              <a:t>Responsibility</a:t>
            </a:r>
          </a:p>
          <a:p>
            <a:pPr algn="ctr"/>
            <a:r>
              <a:rPr lang="en-US" dirty="0" smtClean="0"/>
              <a:t>Human </a:t>
            </a:r>
            <a:r>
              <a:rPr lang="en-US" dirty="0"/>
              <a:t>Aspects of Information </a:t>
            </a:r>
            <a:r>
              <a:rPr lang="en-US" dirty="0" smtClean="0"/>
              <a:t>Technology</a:t>
            </a:r>
            <a:r>
              <a:rPr lang="en-US" dirty="0"/>
              <a:t> </a:t>
            </a:r>
            <a:r>
              <a:rPr lang="en-US" dirty="0">
                <a:latin typeface="Calibri" panose="020F0502020204030204" pitchFamily="34" charset="0"/>
              </a:rPr>
              <a:t>• </a:t>
            </a:r>
            <a:r>
              <a:rPr lang="en-US" dirty="0" smtClean="0"/>
              <a:t>Human </a:t>
            </a:r>
            <a:r>
              <a:rPr lang="en-US" dirty="0"/>
              <a:t>Computer </a:t>
            </a:r>
            <a:r>
              <a:rPr lang="en-US" dirty="0" smtClean="0"/>
              <a:t>Interaction</a:t>
            </a:r>
          </a:p>
          <a:p>
            <a:pPr algn="ctr"/>
            <a:r>
              <a:rPr lang="en-US" dirty="0" smtClean="0"/>
              <a:t>Political Science</a:t>
            </a:r>
            <a:r>
              <a:rPr lang="en-US" dirty="0"/>
              <a:t> </a:t>
            </a:r>
            <a:r>
              <a:rPr lang="en-US" dirty="0">
                <a:latin typeface="Calibri" panose="020F0502020204030204" pitchFamily="34" charset="0"/>
              </a:rPr>
              <a:t>• </a:t>
            </a:r>
            <a:r>
              <a:rPr lang="en-US" dirty="0" smtClean="0"/>
              <a:t>Religious Studies</a:t>
            </a:r>
            <a:r>
              <a:rPr lang="en-US" dirty="0"/>
              <a:t> </a:t>
            </a:r>
            <a:r>
              <a:rPr lang="en-US" dirty="0">
                <a:latin typeface="Calibri" panose="020F0502020204030204" pitchFamily="34" charset="0"/>
              </a:rPr>
              <a:t>• </a:t>
            </a:r>
            <a:r>
              <a:rPr lang="en-US" dirty="0" smtClean="0"/>
              <a:t>Socio-Economic Development</a:t>
            </a:r>
            <a:r>
              <a:rPr lang="en-US" dirty="0"/>
              <a:t> </a:t>
            </a:r>
            <a:r>
              <a:rPr lang="en-US" dirty="0">
                <a:latin typeface="Calibri" panose="020F0502020204030204" pitchFamily="34" charset="0"/>
              </a:rPr>
              <a:t>• </a:t>
            </a:r>
            <a:r>
              <a:rPr lang="en-US" dirty="0" smtClean="0"/>
              <a:t>Sociology</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264" y="2011435"/>
            <a:ext cx="1792264" cy="186668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5483" y="4430097"/>
            <a:ext cx="1120296" cy="1600195"/>
          </a:xfrm>
          <a:prstGeom prst="rect">
            <a:avLst/>
          </a:prstGeom>
          <a:ln>
            <a:solidFill>
              <a:schemeClr val="tx1"/>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3326" y="4474894"/>
            <a:ext cx="1116937" cy="1595396"/>
          </a:xfrm>
          <a:prstGeom prst="rect">
            <a:avLst/>
          </a:prstGeom>
          <a:ln>
            <a:solidFill>
              <a:schemeClr val="tx1"/>
            </a:solidFill>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689" y="4529049"/>
            <a:ext cx="1120297" cy="1513894"/>
          </a:xfrm>
          <a:prstGeom prst="rect">
            <a:avLst/>
          </a:prstGeom>
          <a:ln>
            <a:solidFill>
              <a:schemeClr val="tx1"/>
            </a:solidFill>
          </a:ln>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3734" y="4486034"/>
            <a:ext cx="1116937" cy="1509354"/>
          </a:xfrm>
          <a:prstGeom prst="rect">
            <a:avLst/>
          </a:prstGeom>
          <a:ln>
            <a:solidFill>
              <a:schemeClr val="tx1"/>
            </a:solidFill>
          </a:ln>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8" y="4365301"/>
            <a:ext cx="3225925" cy="1814582"/>
          </a:xfrm>
          <a:prstGeom prst="rect">
            <a:avLst/>
          </a:prstGeom>
          <a:ln>
            <a:solidFill>
              <a:schemeClr val="tx1"/>
            </a:solidFill>
          </a:ln>
        </p:spPr>
      </p:pic>
    </p:spTree>
    <p:extLst>
      <p:ext uri="{BB962C8B-B14F-4D97-AF65-F5344CB8AC3E}">
        <p14:creationId xmlns:p14="http://schemas.microsoft.com/office/powerpoint/2010/main" val="3543880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smtClean="0">
                <a:solidFill>
                  <a:srgbClr val="C00000"/>
                </a:solidFill>
                <a:latin typeface="Helvetica LT Std Black" panose="020B0904030502020204" pitchFamily="34" charset="0"/>
              </a:rPr>
              <a:t>Peer-Reviewed and Indexed</a:t>
            </a:r>
            <a:endParaRPr lang="en-US" b="1" dirty="0">
              <a:solidFill>
                <a:srgbClr val="C00000"/>
              </a:solidFill>
              <a:latin typeface="Helvetica LT Std Black" panose="020B0904030502020204" pitchFamily="34" charset="0"/>
            </a:endParaRP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014" y="4302087"/>
            <a:ext cx="3195346" cy="8334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87" y="4188992"/>
            <a:ext cx="3129227" cy="12223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2460" y="4487402"/>
            <a:ext cx="2085109" cy="62553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3872" y="5378558"/>
            <a:ext cx="3016827" cy="97208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7117" y="5081248"/>
            <a:ext cx="5336735" cy="1566707"/>
          </a:xfrm>
          <a:prstGeom prst="rect">
            <a:avLst/>
          </a:prstGeom>
        </p:spPr>
      </p:pic>
      <p:sp>
        <p:nvSpPr>
          <p:cNvPr id="13" name="Content Placeholder 2"/>
          <p:cNvSpPr>
            <a:spLocks noGrp="1"/>
          </p:cNvSpPr>
          <p:nvPr>
            <p:ph idx="1"/>
          </p:nvPr>
        </p:nvSpPr>
        <p:spPr>
          <a:xfrm>
            <a:off x="2121756" y="1370836"/>
            <a:ext cx="9948778" cy="505684"/>
          </a:xfrm>
        </p:spPr>
        <p:txBody>
          <a:bodyPr>
            <a:normAutofit/>
          </a:bodyPr>
          <a:lstStyle/>
          <a:p>
            <a:pPr marL="0" indent="0">
              <a:buNone/>
            </a:pPr>
            <a:r>
              <a:rPr lang="en-US" sz="2000" b="1" dirty="0" smtClean="0"/>
              <a:t>All journals and books highly recognized and acquired through several indices</a:t>
            </a:r>
          </a:p>
          <a:p>
            <a:pPr marL="0" indent="0">
              <a:spcBef>
                <a:spcPts val="1200"/>
              </a:spcBef>
              <a:buNone/>
            </a:pPr>
            <a:endParaRPr lang="en-US" sz="1800" dirty="0">
              <a:latin typeface="Helvetica LT Std" panose="020B0504020202020204" pitchFamily="34" charset="0"/>
            </a:endParaRPr>
          </a:p>
        </p:txBody>
      </p:sp>
      <p:sp>
        <p:nvSpPr>
          <p:cNvPr id="6" name="Rectangle 5"/>
          <p:cNvSpPr/>
          <p:nvPr/>
        </p:nvSpPr>
        <p:spPr>
          <a:xfrm>
            <a:off x="2458748" y="2074538"/>
            <a:ext cx="3267073" cy="1631216"/>
          </a:xfrm>
          <a:prstGeom prst="rect">
            <a:avLst/>
          </a:prstGeom>
        </p:spPr>
        <p:txBody>
          <a:bodyPr wrap="square">
            <a:spAutoFit/>
          </a:bodyPr>
          <a:lstStyle/>
          <a:p>
            <a:pPr marL="285750" indent="-285750">
              <a:buFont typeface="Arial" panose="020B0604020202020204" pitchFamily="34" charset="0"/>
              <a:buChar char="•"/>
            </a:pPr>
            <a:r>
              <a:rPr lang="en-US" sz="2000" dirty="0"/>
              <a:t>ACM Digital Library</a:t>
            </a:r>
          </a:p>
          <a:p>
            <a:pPr marL="285750" indent="-285750">
              <a:buFont typeface="Arial" panose="020B0604020202020204" pitchFamily="34" charset="0"/>
              <a:buChar char="•"/>
            </a:pPr>
            <a:r>
              <a:rPr lang="en-US" sz="2000" dirty="0"/>
              <a:t>Bacon’s Media Directory</a:t>
            </a:r>
          </a:p>
          <a:p>
            <a:pPr marL="285750" indent="-285750">
              <a:buFont typeface="Arial" panose="020B0604020202020204" pitchFamily="34" charset="0"/>
              <a:buChar char="•"/>
            </a:pPr>
            <a:r>
              <a:rPr lang="en-US" sz="2000" dirty="0"/>
              <a:t>Cabell’s Directories</a:t>
            </a:r>
          </a:p>
          <a:p>
            <a:pPr marL="285750" indent="-285750">
              <a:buFont typeface="Arial" panose="020B0604020202020204" pitchFamily="34" charset="0"/>
              <a:buChar char="•"/>
            </a:pPr>
            <a:r>
              <a:rPr lang="en-US" sz="2000" dirty="0"/>
              <a:t>INSPEC</a:t>
            </a:r>
          </a:p>
          <a:p>
            <a:pPr marL="285750" indent="-285750">
              <a:buFont typeface="Arial" panose="020B0604020202020204" pitchFamily="34" charset="0"/>
              <a:buChar char="•"/>
            </a:pPr>
            <a:r>
              <a:rPr lang="en-US" sz="2000" dirty="0"/>
              <a:t>Index of </a:t>
            </a:r>
            <a:r>
              <a:rPr lang="en-US" sz="2000" dirty="0" smtClean="0"/>
              <a:t>IS Journals</a:t>
            </a:r>
            <a:endParaRPr lang="en-US" sz="2000" dirty="0"/>
          </a:p>
        </p:txBody>
      </p:sp>
      <p:sp>
        <p:nvSpPr>
          <p:cNvPr id="7" name="Rectangle 6"/>
          <p:cNvSpPr/>
          <p:nvPr/>
        </p:nvSpPr>
        <p:spPr>
          <a:xfrm>
            <a:off x="6121033" y="2074538"/>
            <a:ext cx="2687782" cy="1631216"/>
          </a:xfrm>
          <a:prstGeom prst="rect">
            <a:avLst/>
          </a:prstGeom>
        </p:spPr>
        <p:txBody>
          <a:bodyPr wrap="square">
            <a:spAutoFit/>
          </a:bodyPr>
          <a:lstStyle/>
          <a:p>
            <a:pPr marL="285750" indent="-285750">
              <a:buFont typeface="Arial" panose="020B0604020202020204" pitchFamily="34" charset="0"/>
              <a:buChar char="•"/>
            </a:pPr>
            <a:r>
              <a:rPr lang="en-US" sz="2000" dirty="0"/>
              <a:t>DBLP</a:t>
            </a:r>
          </a:p>
          <a:p>
            <a:pPr marL="285750" indent="-285750">
              <a:buFont typeface="Arial" panose="020B0604020202020204" pitchFamily="34" charset="0"/>
              <a:buChar char="•"/>
            </a:pPr>
            <a:r>
              <a:rPr lang="en-US" sz="2000" dirty="0" err="1"/>
              <a:t>PsycINFO</a:t>
            </a:r>
            <a:endParaRPr lang="en-US" sz="2000" dirty="0"/>
          </a:p>
          <a:p>
            <a:pPr marL="285750" indent="-285750">
              <a:buFont typeface="Arial" panose="020B0604020202020204" pitchFamily="34" charset="0"/>
              <a:buChar char="•"/>
            </a:pPr>
            <a:r>
              <a:rPr lang="en-US" sz="2000" dirty="0" err="1"/>
              <a:t>Compendex</a:t>
            </a:r>
            <a:endParaRPr lang="en-US" sz="2000" dirty="0"/>
          </a:p>
          <a:p>
            <a:pPr marL="285750" indent="-285750">
              <a:buFont typeface="Arial" panose="020B0604020202020204" pitchFamily="34" charset="0"/>
              <a:buChar char="•"/>
            </a:pPr>
            <a:r>
              <a:rPr lang="en-US" sz="2000" dirty="0"/>
              <a:t>Scopus</a:t>
            </a:r>
          </a:p>
          <a:p>
            <a:pPr marL="285750" indent="-285750">
              <a:buFont typeface="Arial" panose="020B0604020202020204" pitchFamily="34" charset="0"/>
              <a:buChar char="•"/>
            </a:pPr>
            <a:r>
              <a:rPr lang="en-US" sz="2000" dirty="0"/>
              <a:t>Thomson Reuters</a:t>
            </a:r>
          </a:p>
        </p:txBody>
      </p:sp>
    </p:spTree>
    <p:extLst>
      <p:ext uri="{BB962C8B-B14F-4D97-AF65-F5344CB8AC3E}">
        <p14:creationId xmlns:p14="http://schemas.microsoft.com/office/powerpoint/2010/main" val="408653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365125"/>
            <a:ext cx="10515600" cy="766989"/>
          </a:xfrm>
        </p:spPr>
        <p:txBody>
          <a:bodyPr>
            <a:normAutofit/>
          </a:bodyPr>
          <a:lstStyle/>
          <a:p>
            <a:r>
              <a:rPr lang="en-US" sz="3200" b="1" dirty="0" smtClean="0">
                <a:solidFill>
                  <a:srgbClr val="C00000"/>
                </a:solidFill>
                <a:latin typeface="Helvetica LT Std Black" panose="020B0904030502020204" pitchFamily="34" charset="0"/>
              </a:rPr>
              <a:t>Top-Rated Platform for Researchers</a:t>
            </a:r>
            <a:endParaRPr lang="en-US" sz="3200" b="1" i="1" dirty="0">
              <a:solidFill>
                <a:srgbClr val="C00000"/>
              </a:solidFill>
              <a:latin typeface="Helvetica LT Std Black" panose="020B0904030502020204" pitchFamily="34" charset="0"/>
            </a:endParaRPr>
          </a:p>
        </p:txBody>
      </p:sp>
      <p:sp>
        <p:nvSpPr>
          <p:cNvPr id="9" name="Rectangle 8"/>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1164736" y="1313496"/>
            <a:ext cx="11875912" cy="4497757"/>
          </a:xfrm>
        </p:spPr>
        <p:txBody>
          <a:bodyPr>
            <a:normAutofit/>
          </a:bodyPr>
          <a:lstStyle/>
          <a:p>
            <a:r>
              <a:rPr lang="en-US" dirty="0" smtClean="0"/>
              <a:t>Full-text in XML and PDF</a:t>
            </a:r>
          </a:p>
          <a:p>
            <a:r>
              <a:rPr lang="en-US" dirty="0"/>
              <a:t>No DRM: Copy, Paste, and </a:t>
            </a:r>
            <a:endParaRPr lang="en-US" dirty="0" smtClean="0"/>
          </a:p>
          <a:p>
            <a:pPr marL="0" indent="0">
              <a:buNone/>
            </a:pPr>
            <a:r>
              <a:rPr lang="en-US" dirty="0" smtClean="0"/>
              <a:t>   Print </a:t>
            </a:r>
            <a:r>
              <a:rPr lang="en-US" dirty="0"/>
              <a:t>Directly from the Platform</a:t>
            </a:r>
            <a:endParaRPr lang="en-US" dirty="0" smtClean="0"/>
          </a:p>
          <a:p>
            <a:r>
              <a:rPr lang="en-US" dirty="0" smtClean="0"/>
              <a:t>Unlimited Simultaneous Users</a:t>
            </a:r>
          </a:p>
          <a:p>
            <a:r>
              <a:rPr lang="en-US" dirty="0" smtClean="0"/>
              <a:t>Advanced Search </a:t>
            </a:r>
            <a:r>
              <a:rPr lang="en-US" dirty="0"/>
              <a:t>E</a:t>
            </a:r>
            <a:r>
              <a:rPr lang="en-US" dirty="0" smtClean="0"/>
              <a:t>ngine</a:t>
            </a:r>
          </a:p>
          <a:p>
            <a:r>
              <a:rPr lang="en-US" dirty="0" smtClean="0"/>
              <a:t>Popular Citation Tools</a:t>
            </a:r>
          </a:p>
          <a:p>
            <a:r>
              <a:rPr lang="en-US" dirty="0" smtClean="0"/>
              <a:t>No Embargo of Content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623" y="4569036"/>
            <a:ext cx="2139696" cy="18540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7882" y="1880264"/>
            <a:ext cx="2127834" cy="1828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30" y="3658830"/>
            <a:ext cx="2084832" cy="18288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9748" y="2786826"/>
            <a:ext cx="2139446" cy="18288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2459" y="3676406"/>
            <a:ext cx="2099462" cy="18288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7021" y="1880264"/>
            <a:ext cx="2099462" cy="182880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8120" y="1000993"/>
            <a:ext cx="2099462" cy="1828800"/>
          </a:xfrm>
          <a:prstGeom prst="rect">
            <a:avLst/>
          </a:prstGeom>
        </p:spPr>
      </p:pic>
    </p:spTree>
    <p:extLst>
      <p:ext uri="{BB962C8B-B14F-4D97-AF65-F5344CB8AC3E}">
        <p14:creationId xmlns:p14="http://schemas.microsoft.com/office/powerpoint/2010/main" val="32097961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500"/>
                                        <p:tgtEl>
                                          <p:spTgt spid="1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6" end="6"/>
                                            </p:txEl>
                                          </p:spTgt>
                                        </p:tgtEl>
                                        <p:attrNameLst>
                                          <p:attrName>style.visibility</p:attrName>
                                        </p:attrNameLst>
                                      </p:cBhvr>
                                      <p:to>
                                        <p:strVal val="visible"/>
                                      </p:to>
                                    </p:set>
                                    <p:animEffect transition="in" filter="fade">
                                      <p:cBhvr>
                                        <p:cTn id="40"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191124" y="365125"/>
            <a:ext cx="10515600" cy="1325563"/>
          </a:xfrm>
        </p:spPr>
        <p:txBody>
          <a:bodyPr/>
          <a:lstStyle/>
          <a:p>
            <a:pPr algn="ctr"/>
            <a:r>
              <a:rPr lang="en-US" b="1" dirty="0" smtClean="0">
                <a:solidFill>
                  <a:srgbClr val="C00000"/>
                </a:solidFill>
                <a:latin typeface="Helvetica LT Std Black" panose="020B0904030502020204" pitchFamily="34" charset="0"/>
              </a:rPr>
              <a:t>IGI Global Background</a:t>
            </a:r>
            <a:endParaRPr lang="en-US" b="1" dirty="0">
              <a:solidFill>
                <a:srgbClr val="C00000"/>
              </a:solidFill>
              <a:latin typeface="Helvetica LT Std Black" panose="020B0904030502020204" pitchFamily="34" charset="0"/>
            </a:endParaRPr>
          </a:p>
        </p:txBody>
      </p:sp>
      <p:sp>
        <p:nvSpPr>
          <p:cNvPr id="4" name="Rectangle 3"/>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ontent Placeholder 1"/>
          <p:cNvSpPr>
            <a:spLocks noGrp="1"/>
          </p:cNvSpPr>
          <p:nvPr>
            <p:ph idx="1"/>
          </p:nvPr>
        </p:nvSpPr>
        <p:spPr>
          <a:xfrm>
            <a:off x="1287883" y="1904999"/>
            <a:ext cx="9824316" cy="3691208"/>
          </a:xfrm>
        </p:spPr>
        <p:txBody>
          <a:bodyPr>
            <a:normAutofit/>
          </a:bodyPr>
          <a:lstStyle/>
          <a:p>
            <a:r>
              <a:rPr lang="en-US" dirty="0" smtClean="0"/>
              <a:t>Founded in 1988</a:t>
            </a:r>
          </a:p>
          <a:p>
            <a:r>
              <a:rPr lang="en-US" dirty="0" smtClean="0"/>
              <a:t>Headquartered in </a:t>
            </a:r>
            <a:r>
              <a:rPr lang="en-US" dirty="0"/>
              <a:t>Hershey, Pennsylvania (USA</a:t>
            </a:r>
            <a:r>
              <a:rPr lang="en-US" dirty="0" smtClean="0"/>
              <a:t>)</a:t>
            </a:r>
          </a:p>
          <a:p>
            <a:r>
              <a:rPr lang="en-US" dirty="0"/>
              <a:t>I</a:t>
            </a:r>
            <a:r>
              <a:rPr lang="en-US" dirty="0" smtClean="0"/>
              <a:t>nternational publisher of reference books, journals, and videos</a:t>
            </a:r>
          </a:p>
          <a:p>
            <a:r>
              <a:rPr lang="en-US" dirty="0" smtClean="0"/>
              <a:t>Research focuses </a:t>
            </a:r>
            <a:r>
              <a:rPr lang="en-US" dirty="0"/>
              <a:t>on the latest information science and technology advancements in academic subject </a:t>
            </a:r>
            <a:r>
              <a:rPr lang="en-US" dirty="0" smtClean="0"/>
              <a:t>areas</a:t>
            </a:r>
          </a:p>
          <a:p>
            <a:r>
              <a:rPr lang="en-US" dirty="0" smtClean="0"/>
              <a:t>E-Resources innovator</a:t>
            </a:r>
          </a:p>
        </p:txBody>
      </p:sp>
    </p:spTree>
    <p:extLst>
      <p:ext uri="{BB962C8B-B14F-4D97-AF65-F5344CB8AC3E}">
        <p14:creationId xmlns:p14="http://schemas.microsoft.com/office/powerpoint/2010/main" val="246933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365125"/>
            <a:ext cx="10515600" cy="766989"/>
          </a:xfrm>
        </p:spPr>
        <p:txBody>
          <a:bodyPr>
            <a:normAutofit/>
          </a:bodyPr>
          <a:lstStyle/>
          <a:p>
            <a:r>
              <a:rPr lang="en-US" sz="3200" b="1" dirty="0" smtClean="0">
                <a:solidFill>
                  <a:srgbClr val="C00000"/>
                </a:solidFill>
                <a:latin typeface="Helvetica LT Std Black" panose="020B0904030502020204" pitchFamily="34" charset="0"/>
              </a:rPr>
              <a:t>New Features for Researchers</a:t>
            </a:r>
            <a:endParaRPr lang="en-US" sz="3200" b="1" i="1" dirty="0">
              <a:solidFill>
                <a:srgbClr val="C00000"/>
              </a:solidFill>
              <a:latin typeface="Helvetica LT Std Black" panose="020B0904030502020204" pitchFamily="34" charset="0"/>
            </a:endParaRPr>
          </a:p>
        </p:txBody>
      </p:sp>
      <p:sp>
        <p:nvSpPr>
          <p:cNvPr id="9" name="Rectangle 8"/>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1164736" y="1313496"/>
            <a:ext cx="11875912" cy="4497757"/>
          </a:xfrm>
        </p:spPr>
        <p:txBody>
          <a:bodyPr>
            <a:normAutofit/>
          </a:bodyPr>
          <a:lstStyle/>
          <a:p>
            <a:pPr marL="0" indent="0">
              <a:buNone/>
            </a:pPr>
            <a:r>
              <a:rPr lang="en-US" sz="2400" b="1" dirty="0" smtClean="0"/>
              <a:t>Reference Hub</a:t>
            </a:r>
          </a:p>
          <a:p>
            <a:r>
              <a:rPr lang="en-US" sz="2000" dirty="0"/>
              <a:t>A visual representation of the number of </a:t>
            </a:r>
            <a:r>
              <a:rPr lang="en-US" sz="2000" dirty="0" smtClean="0"/>
              <a:t/>
            </a:r>
            <a:br>
              <a:rPr lang="en-US" sz="2000" dirty="0" smtClean="0"/>
            </a:br>
            <a:r>
              <a:rPr lang="en-US" sz="2000" dirty="0" smtClean="0"/>
              <a:t>citations </a:t>
            </a:r>
            <a:r>
              <a:rPr lang="en-US" sz="2000" dirty="0"/>
              <a:t>when viewing research</a:t>
            </a:r>
          </a:p>
          <a:p>
            <a:r>
              <a:rPr lang="en-US" sz="2000" dirty="0"/>
              <a:t>A</a:t>
            </a:r>
            <a:r>
              <a:rPr lang="en-US" sz="2000" dirty="0" smtClean="0"/>
              <a:t>utomatic </a:t>
            </a:r>
            <a:r>
              <a:rPr lang="en-US" sz="2000" dirty="0"/>
              <a:t>citation generator that </a:t>
            </a:r>
            <a:r>
              <a:rPr lang="en-US" sz="2000" dirty="0" smtClean="0"/>
              <a:t>continuously</a:t>
            </a:r>
            <a:r>
              <a:rPr lang="en-US" sz="2000" dirty="0"/>
              <a:t/>
            </a:r>
            <a:br>
              <a:rPr lang="en-US" sz="2000" dirty="0"/>
            </a:br>
            <a:r>
              <a:rPr lang="en-US" sz="2000" dirty="0" smtClean="0"/>
              <a:t>updates </a:t>
            </a:r>
            <a:r>
              <a:rPr lang="en-US" sz="2000" dirty="0"/>
              <a:t>where the research is being used</a:t>
            </a:r>
          </a:p>
          <a:p>
            <a:r>
              <a:rPr lang="en-US" sz="2000" dirty="0"/>
              <a:t>Citation information from books, journals, </a:t>
            </a:r>
            <a:r>
              <a:rPr lang="en-US" sz="2000" dirty="0" smtClean="0"/>
              <a:t/>
            </a:r>
            <a:br>
              <a:rPr lang="en-US" sz="2000" dirty="0" smtClean="0"/>
            </a:br>
            <a:r>
              <a:rPr lang="en-US" sz="2000" dirty="0" smtClean="0"/>
              <a:t>proceedings </a:t>
            </a:r>
            <a:r>
              <a:rPr lang="en-US" sz="2000" dirty="0"/>
              <a:t>and conferences</a:t>
            </a:r>
          </a:p>
          <a:p>
            <a:r>
              <a:rPr lang="en-US" sz="2000" dirty="0"/>
              <a:t>DOI information which connects </a:t>
            </a:r>
            <a:r>
              <a:rPr lang="en-US" sz="2000" dirty="0" smtClean="0"/>
              <a:t/>
            </a:r>
            <a:br>
              <a:rPr lang="en-US" sz="2000" dirty="0" smtClean="0"/>
            </a:br>
            <a:r>
              <a:rPr lang="en-US" sz="2000" dirty="0" smtClean="0"/>
              <a:t>researchers </a:t>
            </a:r>
            <a:r>
              <a:rPr lang="en-US" sz="2000" dirty="0"/>
              <a:t>with the research cited in the article</a:t>
            </a:r>
          </a:p>
          <a:p>
            <a:pPr marL="0" indent="0">
              <a:buNone/>
            </a:pPr>
            <a:r>
              <a:rPr lang="en-US" sz="2400" b="1" dirty="0" smtClean="0"/>
              <a:t>Indices</a:t>
            </a:r>
          </a:p>
          <a:p>
            <a:r>
              <a:rPr lang="en-US" sz="2000" dirty="0" smtClean="0"/>
              <a:t>Automatic generator of indices which have recognized the publication</a:t>
            </a:r>
          </a:p>
          <a:p>
            <a:r>
              <a:rPr lang="en-US" sz="2000" dirty="0" smtClean="0"/>
              <a:t>Quickly link to the indices home page</a:t>
            </a:r>
          </a:p>
          <a:p>
            <a:endParaRPr lang="en-US" dirty="0"/>
          </a:p>
          <a:p>
            <a:endParaRPr lang="en-US" dirty="0" smtClean="0"/>
          </a:p>
        </p:txBody>
      </p:sp>
      <p:pic>
        <p:nvPicPr>
          <p:cNvPr id="3" name="Picture 2"/>
          <p:cNvPicPr>
            <a:picLocks noChangeAspect="1"/>
          </p:cNvPicPr>
          <p:nvPr/>
        </p:nvPicPr>
        <p:blipFill>
          <a:blip r:embed="rId3"/>
          <a:stretch>
            <a:fillRect/>
          </a:stretch>
        </p:blipFill>
        <p:spPr>
          <a:xfrm>
            <a:off x="6573250" y="1448578"/>
            <a:ext cx="5524500" cy="3248025"/>
          </a:xfrm>
          <a:prstGeom prst="rect">
            <a:avLst/>
          </a:prstGeom>
          <a:ln>
            <a:solidFill>
              <a:schemeClr val="tx1"/>
            </a:solidFill>
          </a:ln>
        </p:spPr>
      </p:pic>
    </p:spTree>
    <p:extLst>
      <p:ext uri="{BB962C8B-B14F-4D97-AF65-F5344CB8AC3E}">
        <p14:creationId xmlns:p14="http://schemas.microsoft.com/office/powerpoint/2010/main" val="938230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5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500"/>
                                        <p:tgtEl>
                                          <p:spTgt spid="1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500"/>
                                        <p:tgtEl>
                                          <p:spTgt spid="10">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365125"/>
            <a:ext cx="10515600" cy="766989"/>
          </a:xfrm>
        </p:spPr>
        <p:txBody>
          <a:bodyPr>
            <a:normAutofit/>
          </a:bodyPr>
          <a:lstStyle/>
          <a:p>
            <a:r>
              <a:rPr lang="en-US" sz="3200" b="1" dirty="0" smtClean="0">
                <a:solidFill>
                  <a:srgbClr val="C00000"/>
                </a:solidFill>
                <a:latin typeface="Helvetica LT Std Black" panose="020B0904030502020204" pitchFamily="34" charset="0"/>
              </a:rPr>
              <a:t>Librarian-Friendly Features</a:t>
            </a:r>
            <a:endParaRPr lang="en-US" sz="3200" b="1" i="1" dirty="0">
              <a:solidFill>
                <a:srgbClr val="C00000"/>
              </a:solidFill>
              <a:latin typeface="Helvetica LT Std Black" panose="020B0904030502020204" pitchFamily="34" charset="0"/>
            </a:endParaRPr>
          </a:p>
        </p:txBody>
      </p:sp>
      <p:sp>
        <p:nvSpPr>
          <p:cNvPr id="9" name="Rectangle 8"/>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1164734" y="1122332"/>
            <a:ext cx="5541218" cy="4712984"/>
          </a:xfrm>
        </p:spPr>
        <p:txBody>
          <a:bodyPr>
            <a:normAutofit/>
          </a:bodyPr>
          <a:lstStyle/>
          <a:p>
            <a:r>
              <a:rPr lang="en-US" dirty="0" smtClean="0"/>
              <a:t>Personalized Platform</a:t>
            </a:r>
          </a:p>
          <a:p>
            <a:r>
              <a:rPr lang="en-US" dirty="0" smtClean="0"/>
              <a:t>Persistent URLs</a:t>
            </a:r>
          </a:p>
          <a:p>
            <a:r>
              <a:rPr lang="en-US" dirty="0" smtClean="0"/>
              <a:t>COUNTER4 Compliant Usage Statistics</a:t>
            </a:r>
          </a:p>
          <a:p>
            <a:r>
              <a:rPr lang="en-US" dirty="0" smtClean="0"/>
              <a:t>Free MARC Records</a:t>
            </a:r>
          </a:p>
          <a:p>
            <a:r>
              <a:rPr lang="en-US" dirty="0" smtClean="0"/>
              <a:t>Integrates With Discovery Services</a:t>
            </a:r>
          </a:p>
          <a:p>
            <a:r>
              <a:rPr lang="en-US" dirty="0" smtClean="0"/>
              <a:t>Archival Access</a:t>
            </a:r>
          </a:p>
          <a:p>
            <a:r>
              <a:rPr lang="en-US" dirty="0" smtClean="0"/>
              <a:t>No Maintenance or Service Fees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3581" y="974921"/>
            <a:ext cx="2099462"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328" y="2768772"/>
            <a:ext cx="2090763" cy="1828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3157" y="1879399"/>
            <a:ext cx="2062886" cy="18288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4869" y="3652795"/>
            <a:ext cx="2099462" cy="18288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9259" y="4526528"/>
            <a:ext cx="2084832" cy="18288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4800" y="1835972"/>
            <a:ext cx="2099462" cy="18288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2916" y="3612128"/>
            <a:ext cx="2082394" cy="1828800"/>
          </a:xfrm>
          <a:prstGeom prst="rect">
            <a:avLst/>
          </a:prstGeom>
        </p:spPr>
      </p:pic>
    </p:spTree>
    <p:extLst>
      <p:ext uri="{BB962C8B-B14F-4D97-AF65-F5344CB8AC3E}">
        <p14:creationId xmlns:p14="http://schemas.microsoft.com/office/powerpoint/2010/main" val="4959717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fade">
                                      <p:cBhvr>
                                        <p:cTn id="34" dur="500"/>
                                        <p:tgtEl>
                                          <p:spTgt spid="10">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fade">
                                      <p:cBhvr>
                                        <p:cTn id="3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365125"/>
            <a:ext cx="10515600" cy="766989"/>
          </a:xfrm>
        </p:spPr>
        <p:txBody>
          <a:bodyPr>
            <a:normAutofit/>
          </a:bodyPr>
          <a:lstStyle/>
          <a:p>
            <a:r>
              <a:rPr lang="en-US" sz="3200" b="1" dirty="0" smtClean="0">
                <a:solidFill>
                  <a:srgbClr val="C00000"/>
                </a:solidFill>
                <a:latin typeface="Helvetica LT Std Black" panose="020B0904030502020204" pitchFamily="34" charset="0"/>
              </a:rPr>
              <a:t>New Features for Librarians</a:t>
            </a:r>
            <a:endParaRPr lang="en-US" sz="3200" b="1" i="1" dirty="0">
              <a:solidFill>
                <a:srgbClr val="C00000"/>
              </a:solidFill>
              <a:latin typeface="Helvetica LT Std Black" panose="020B0904030502020204" pitchFamily="34" charset="0"/>
            </a:endParaRPr>
          </a:p>
        </p:txBody>
      </p:sp>
      <p:sp>
        <p:nvSpPr>
          <p:cNvPr id="9" name="Rectangle 8"/>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1164736" y="1313496"/>
            <a:ext cx="11875912" cy="4497757"/>
          </a:xfrm>
        </p:spPr>
        <p:txBody>
          <a:bodyPr>
            <a:normAutofit lnSpcReduction="10000"/>
          </a:bodyPr>
          <a:lstStyle/>
          <a:p>
            <a:pPr marL="0" indent="0">
              <a:buNone/>
            </a:pPr>
            <a:r>
              <a:rPr lang="en-US" sz="2400" b="1" dirty="0" err="1" smtClean="0"/>
              <a:t>LibGuides</a:t>
            </a:r>
            <a:endParaRPr lang="en-US" sz="2400" b="1" dirty="0" smtClean="0"/>
          </a:p>
          <a:p>
            <a:r>
              <a:rPr lang="en-US" sz="2000" dirty="0" smtClean="0"/>
              <a:t>Librarians are able to easily copy and past entire </a:t>
            </a:r>
            <a:br>
              <a:rPr lang="en-US" sz="2000" dirty="0" smtClean="0"/>
            </a:br>
            <a:r>
              <a:rPr lang="en-US" sz="2000" dirty="0" smtClean="0"/>
              <a:t>subject specific guides directly into their </a:t>
            </a:r>
            <a:r>
              <a:rPr lang="en-US" sz="2000" dirty="0" err="1" smtClean="0"/>
              <a:t>LibGuides</a:t>
            </a:r>
            <a:endParaRPr lang="en-US" sz="2000" dirty="0" smtClean="0"/>
          </a:p>
          <a:p>
            <a:r>
              <a:rPr lang="en-US" sz="2000" dirty="0" smtClean="0"/>
              <a:t>Save time!</a:t>
            </a:r>
          </a:p>
          <a:p>
            <a:r>
              <a:rPr lang="en-US" sz="2000" dirty="0" smtClean="0"/>
              <a:t>IGI Global Search Box allows search capabilities of</a:t>
            </a:r>
            <a:br>
              <a:rPr lang="en-US" sz="2000" dirty="0" smtClean="0"/>
            </a:br>
            <a:r>
              <a:rPr lang="en-US" sz="2000" dirty="0" smtClean="0"/>
              <a:t>university’s holdings</a:t>
            </a:r>
          </a:p>
          <a:p>
            <a:r>
              <a:rPr lang="en-US" sz="2000" dirty="0" smtClean="0"/>
              <a:t>Also offering customized </a:t>
            </a:r>
            <a:r>
              <a:rPr lang="en-US" sz="2000" dirty="0" err="1" smtClean="0"/>
              <a:t>LibGuides</a:t>
            </a:r>
            <a:endParaRPr lang="en-US" sz="2000" dirty="0"/>
          </a:p>
          <a:p>
            <a:pPr marL="0" indent="0">
              <a:buNone/>
            </a:pPr>
            <a:r>
              <a:rPr lang="en-US" sz="2400" b="1" dirty="0" smtClean="0"/>
              <a:t>Profiles of Use</a:t>
            </a:r>
          </a:p>
          <a:p>
            <a:r>
              <a:rPr lang="en-US" sz="2000" dirty="0" smtClean="0"/>
              <a:t>Handout </a:t>
            </a:r>
            <a:r>
              <a:rPr lang="en-US" sz="2000" dirty="0"/>
              <a:t>to tell the story of how universities </a:t>
            </a:r>
            <a:r>
              <a:rPr lang="en-US" sz="2000" dirty="0" smtClean="0"/>
              <a:t/>
            </a:r>
            <a:br>
              <a:rPr lang="en-US" sz="2000" dirty="0" smtClean="0"/>
            </a:br>
            <a:r>
              <a:rPr lang="en-US" sz="2000" dirty="0" smtClean="0"/>
              <a:t>are utilizing IGI </a:t>
            </a:r>
            <a:r>
              <a:rPr lang="en-US" sz="2000" dirty="0"/>
              <a:t>Global e-books, e-journals </a:t>
            </a:r>
            <a:r>
              <a:rPr lang="en-US" sz="2000" dirty="0" smtClean="0"/>
              <a:t/>
            </a:r>
            <a:br>
              <a:rPr lang="en-US" sz="2000" dirty="0" smtClean="0"/>
            </a:br>
            <a:r>
              <a:rPr lang="en-US" sz="2000" dirty="0" smtClean="0"/>
              <a:t>and videos </a:t>
            </a:r>
            <a:r>
              <a:rPr lang="en-US" sz="2000" dirty="0"/>
              <a:t>to make </a:t>
            </a:r>
            <a:r>
              <a:rPr lang="en-US" sz="2000" dirty="0" smtClean="0"/>
              <a:t>an </a:t>
            </a:r>
            <a:r>
              <a:rPr lang="en-US" sz="2000" dirty="0"/>
              <a:t>impact in their </a:t>
            </a:r>
            <a:r>
              <a:rPr lang="en-US" sz="2000" dirty="0" smtClean="0"/>
              <a:t/>
            </a:r>
            <a:br>
              <a:rPr lang="en-US" sz="2000" dirty="0" smtClean="0"/>
            </a:br>
            <a:r>
              <a:rPr lang="en-US" sz="2000" dirty="0" smtClean="0"/>
              <a:t>academic communities.</a:t>
            </a:r>
          </a:p>
          <a:p>
            <a:r>
              <a:rPr lang="en-US" sz="2000" dirty="0" smtClean="0"/>
              <a:t>Showcases seven international universities</a:t>
            </a:r>
            <a:endParaRPr lang="en-US" sz="3200" dirty="0" smtClean="0"/>
          </a:p>
        </p:txBody>
      </p:sp>
      <p:pic>
        <p:nvPicPr>
          <p:cNvPr id="3" name="Picture 2"/>
          <p:cNvPicPr>
            <a:picLocks noChangeAspect="1"/>
          </p:cNvPicPr>
          <p:nvPr/>
        </p:nvPicPr>
        <p:blipFill>
          <a:blip r:embed="rId3"/>
          <a:stretch>
            <a:fillRect/>
          </a:stretch>
        </p:blipFill>
        <p:spPr>
          <a:xfrm>
            <a:off x="7080475" y="1313496"/>
            <a:ext cx="3565035" cy="1985441"/>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7637949" y="2186780"/>
            <a:ext cx="3639824" cy="2063880"/>
          </a:xfrm>
          <a:prstGeom prst="rect">
            <a:avLst/>
          </a:prstGeom>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7935" y="3820886"/>
            <a:ext cx="4869419" cy="2739048"/>
          </a:xfrm>
          <a:prstGeom prst="rect">
            <a:avLst/>
          </a:prstGeom>
          <a:ln>
            <a:solidFill>
              <a:schemeClr val="tx1"/>
            </a:solidFill>
          </a:ln>
        </p:spPr>
      </p:pic>
    </p:spTree>
    <p:extLst>
      <p:ext uri="{BB962C8B-B14F-4D97-AF65-F5344CB8AC3E}">
        <p14:creationId xmlns:p14="http://schemas.microsoft.com/office/powerpoint/2010/main" val="11508211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5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500"/>
                                        <p:tgtEl>
                                          <p:spTgt spid="1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500"/>
                                        <p:tgtEl>
                                          <p:spTgt spid="10">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3" y="3953020"/>
            <a:ext cx="13079432" cy="3255647"/>
          </a:xfrm>
          <a:prstGeom prst="rect">
            <a:avLst/>
          </a:prstGeom>
        </p:spPr>
      </p:pic>
      <p:sp>
        <p:nvSpPr>
          <p:cNvPr id="2" name="Title 1"/>
          <p:cNvSpPr>
            <a:spLocks noGrp="1"/>
          </p:cNvSpPr>
          <p:nvPr>
            <p:ph type="title"/>
          </p:nvPr>
        </p:nvSpPr>
        <p:spPr/>
        <p:txBody>
          <a:bodyPr/>
          <a:lstStyle/>
          <a:p>
            <a:pPr algn="ctr"/>
            <a:r>
              <a:rPr lang="en-US" dirty="0" smtClean="0">
                <a:solidFill>
                  <a:srgbClr val="C00000"/>
                </a:solidFill>
                <a:latin typeface="Helvetica LT Std Black" panose="020B0904030502020204" pitchFamily="34" charset="0"/>
                <a:cs typeface="Aharoni" panose="02010803020104030203" pitchFamily="2" charset="-79"/>
              </a:rPr>
              <a:t>Searching Options</a:t>
            </a:r>
            <a:endParaRPr lang="en-US" dirty="0">
              <a:solidFill>
                <a:srgbClr val="C00000"/>
              </a:solidFill>
              <a:latin typeface="Helvetica LT Std Black" panose="020B0904030502020204" pitchFamily="34" charset="0"/>
              <a:cs typeface="Aharoni" panose="02010803020104030203" pitchFamily="2" charset="-79"/>
            </a:endParaRPr>
          </a:p>
        </p:txBody>
      </p:sp>
      <p:sp>
        <p:nvSpPr>
          <p:cNvPr id="6" name="Content Placeholder 2"/>
          <p:cNvSpPr>
            <a:spLocks noGrp="1"/>
          </p:cNvSpPr>
          <p:nvPr>
            <p:ph idx="1"/>
          </p:nvPr>
        </p:nvSpPr>
        <p:spPr>
          <a:xfrm>
            <a:off x="975699" y="1690688"/>
            <a:ext cx="3343083" cy="4272792"/>
          </a:xfrm>
        </p:spPr>
        <p:txBody>
          <a:bodyPr>
            <a:normAutofit/>
          </a:bodyPr>
          <a:lstStyle/>
          <a:p>
            <a:pPr marL="0" indent="0">
              <a:buNone/>
            </a:pPr>
            <a:r>
              <a:rPr lang="en-US" sz="2400" b="1" dirty="0" smtClean="0"/>
              <a:t>Basic Search</a:t>
            </a:r>
          </a:p>
          <a:p>
            <a:r>
              <a:rPr lang="en-US" sz="1800" dirty="0" smtClean="0"/>
              <a:t>Enter the desired terms into the basic search box and click the search icon</a:t>
            </a:r>
          </a:p>
          <a:p>
            <a:r>
              <a:rPr lang="en-US" sz="1800" dirty="0"/>
              <a:t>R</a:t>
            </a:r>
            <a:r>
              <a:rPr lang="en-US" sz="1800" dirty="0" smtClean="0"/>
              <a:t>efine your results with the Refine Results menu navigation to the right</a:t>
            </a:r>
          </a:p>
        </p:txBody>
      </p:sp>
      <p:sp>
        <p:nvSpPr>
          <p:cNvPr id="9" name="Content Placeholder 2"/>
          <p:cNvSpPr txBox="1">
            <a:spLocks/>
          </p:cNvSpPr>
          <p:nvPr/>
        </p:nvSpPr>
        <p:spPr>
          <a:xfrm>
            <a:off x="4701125" y="1690688"/>
            <a:ext cx="2892917" cy="4272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Advanced Search</a:t>
            </a:r>
          </a:p>
          <a:p>
            <a:r>
              <a:rPr lang="en-US" sz="1800" dirty="0" smtClean="0"/>
              <a:t>Used to quickly and easily narrow your search fields in your initial search</a:t>
            </a:r>
          </a:p>
        </p:txBody>
      </p:sp>
      <p:sp>
        <p:nvSpPr>
          <p:cNvPr id="11" name="Content Placeholder 2"/>
          <p:cNvSpPr txBox="1">
            <a:spLocks/>
          </p:cNvSpPr>
          <p:nvPr/>
        </p:nvSpPr>
        <p:spPr>
          <a:xfrm>
            <a:off x="7976385" y="1690688"/>
            <a:ext cx="3877994" cy="4724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Expert Search</a:t>
            </a:r>
          </a:p>
          <a:p>
            <a:r>
              <a:rPr lang="en-US" sz="1800" dirty="0" smtClean="0"/>
              <a:t>Unique to IGI Global and offers a detailed search option for users</a:t>
            </a:r>
          </a:p>
          <a:p>
            <a:r>
              <a:rPr lang="en-US" sz="1800" dirty="0" smtClean="0"/>
              <a:t>Search with certain terms excluded, included, or weighted within your results</a:t>
            </a:r>
            <a:endParaRPr lang="en-US" sz="1800" dirty="0"/>
          </a:p>
        </p:txBody>
      </p:sp>
      <p:pic>
        <p:nvPicPr>
          <p:cNvPr id="4" name="Picture 3"/>
          <p:cNvPicPr>
            <a:picLocks noChangeAspect="1"/>
          </p:cNvPicPr>
          <p:nvPr/>
        </p:nvPicPr>
        <p:blipFill>
          <a:blip r:embed="rId3"/>
          <a:stretch>
            <a:fillRect/>
          </a:stretch>
        </p:blipFill>
        <p:spPr>
          <a:xfrm>
            <a:off x="975699" y="3953020"/>
            <a:ext cx="3524614" cy="2119093"/>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4677092" y="4254268"/>
            <a:ext cx="3190499" cy="1335209"/>
          </a:xfrm>
          <a:prstGeom prst="rect">
            <a:avLst/>
          </a:prstGeom>
          <a:ln>
            <a:solidFill>
              <a:schemeClr val="tx1"/>
            </a:solidFill>
          </a:ln>
        </p:spPr>
      </p:pic>
      <p:pic>
        <p:nvPicPr>
          <p:cNvPr id="13" name="Picture 12"/>
          <p:cNvPicPr>
            <a:picLocks noChangeAspect="1"/>
          </p:cNvPicPr>
          <p:nvPr/>
        </p:nvPicPr>
        <p:blipFill>
          <a:blip r:embed="rId5"/>
          <a:stretch>
            <a:fillRect/>
          </a:stretch>
        </p:blipFill>
        <p:spPr>
          <a:xfrm>
            <a:off x="8037098" y="3953020"/>
            <a:ext cx="3835712" cy="1745158"/>
          </a:xfrm>
          <a:prstGeom prst="rect">
            <a:avLst/>
          </a:prstGeom>
          <a:ln>
            <a:solidFill>
              <a:schemeClr val="tx1"/>
            </a:solidFill>
          </a:ln>
        </p:spPr>
      </p:pic>
      <p:sp>
        <p:nvSpPr>
          <p:cNvPr id="14" name="Rectangle 13"/>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5832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500"/>
                                        <p:tgtEl>
                                          <p:spTgt spid="9">
                                            <p:txEl>
                                              <p:pRg st="1" end="1"/>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fade">
                                      <p:cBhvr>
                                        <p:cTn id="36" dur="500"/>
                                        <p:tgtEl>
                                          <p:spTgt spid="11">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fade">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9" grpId="0" build="p"/>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311" y="640906"/>
            <a:ext cx="7019013" cy="4427725"/>
          </a:xfrm>
          <a:prstGeom prst="rect">
            <a:avLst/>
          </a:prstGeom>
          <a:effectLst>
            <a:softEdge rad="635000"/>
          </a:effectLst>
        </p:spPr>
      </p:pic>
      <p:sp>
        <p:nvSpPr>
          <p:cNvPr id="4" name="Rectangle 3"/>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7" name="Straight Connector 16"/>
          <p:cNvCxnSpPr/>
          <p:nvPr/>
        </p:nvCxnSpPr>
        <p:spPr>
          <a:xfrm flipV="1">
            <a:off x="2193129" y="3284028"/>
            <a:ext cx="1050132" cy="1107515"/>
          </a:xfrm>
          <a:prstGeom prst="line">
            <a:avLst/>
          </a:prstGeom>
          <a:ln w="28575">
            <a:gradFill>
              <a:gsLst>
                <a:gs pos="14000">
                  <a:schemeClr val="tx1"/>
                </a:gs>
                <a:gs pos="58000">
                  <a:schemeClr val="bg2">
                    <a:lumMod val="75000"/>
                  </a:schemeClr>
                </a:gs>
                <a:gs pos="83000">
                  <a:schemeClr val="bg1">
                    <a:lumMod val="95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894" y="3837786"/>
            <a:ext cx="2100263" cy="2100263"/>
          </a:xfrm>
          <a:prstGeom prst="rect">
            <a:avLst/>
          </a:prstGeom>
          <a:noFill/>
          <a:effectLst>
            <a:outerShdw blurRad="50800" dist="50800" dir="5400000" algn="ctr" rotWithShape="0">
              <a:srgbClr val="000000">
                <a:alpha val="99000"/>
              </a:srgbClr>
            </a:outerShdw>
          </a:effectLst>
        </p:spPr>
      </p:pic>
      <p:cxnSp>
        <p:nvCxnSpPr>
          <p:cNvPr id="22" name="Straight Connector 21"/>
          <p:cNvCxnSpPr/>
          <p:nvPr/>
        </p:nvCxnSpPr>
        <p:spPr>
          <a:xfrm flipH="1" flipV="1">
            <a:off x="7967640" y="2399966"/>
            <a:ext cx="2322620" cy="417030"/>
          </a:xfrm>
          <a:prstGeom prst="line">
            <a:avLst/>
          </a:prstGeom>
          <a:ln w="28575">
            <a:gradFill>
              <a:gsLst>
                <a:gs pos="14000">
                  <a:schemeClr val="tx1"/>
                </a:gs>
                <a:gs pos="58000">
                  <a:schemeClr val="bg2">
                    <a:lumMod val="75000"/>
                  </a:schemeClr>
                </a:gs>
                <a:gs pos="75000">
                  <a:schemeClr val="bg1">
                    <a:lumMod val="95000"/>
                  </a:schemeClr>
                </a:gs>
                <a:gs pos="95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4573" y="1777104"/>
            <a:ext cx="2105024" cy="2105024"/>
          </a:xfrm>
          <a:prstGeom prst="rect">
            <a:avLst/>
          </a:prstGeom>
          <a:effectLst>
            <a:outerShdw blurRad="50800" dist="50800" dir="5400000" algn="ctr" rotWithShape="0">
              <a:srgbClr val="000000">
                <a:alpha val="99000"/>
              </a:srgbClr>
            </a:outerShdw>
          </a:effectLst>
        </p:spPr>
      </p:pic>
      <p:cxnSp>
        <p:nvCxnSpPr>
          <p:cNvPr id="31" name="Straight Connector 30"/>
          <p:cNvCxnSpPr/>
          <p:nvPr/>
        </p:nvCxnSpPr>
        <p:spPr>
          <a:xfrm flipH="1" flipV="1">
            <a:off x="6418004" y="3998316"/>
            <a:ext cx="668596" cy="719157"/>
          </a:xfrm>
          <a:prstGeom prst="line">
            <a:avLst/>
          </a:prstGeom>
          <a:ln w="28575">
            <a:gradFill>
              <a:gsLst>
                <a:gs pos="14000">
                  <a:schemeClr val="tx1"/>
                </a:gs>
                <a:gs pos="58000">
                  <a:schemeClr val="bg2">
                    <a:lumMod val="75000"/>
                  </a:schemeClr>
                </a:gs>
                <a:gs pos="83000">
                  <a:schemeClr val="bg1">
                    <a:lumMod val="95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89" y="4227524"/>
            <a:ext cx="2103120" cy="2103120"/>
          </a:xfrm>
          <a:prstGeom prst="rect">
            <a:avLst/>
          </a:prstGeom>
        </p:spPr>
      </p:pic>
      <p:sp>
        <p:nvSpPr>
          <p:cNvPr id="15" name="Title 1"/>
          <p:cNvSpPr txBox="1">
            <a:spLocks/>
          </p:cNvSpPr>
          <p:nvPr/>
        </p:nvSpPr>
        <p:spPr>
          <a:xfrm>
            <a:off x="1160204" y="1322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C00000"/>
                </a:solidFill>
                <a:latin typeface="Helvetica LT Std Black" panose="020B0904030502020204" pitchFamily="34" charset="0"/>
              </a:rPr>
              <a:t>InfoSci-Databases</a:t>
            </a:r>
            <a:br>
              <a:rPr lang="en-US" b="1" dirty="0" smtClean="0">
                <a:solidFill>
                  <a:srgbClr val="C00000"/>
                </a:solidFill>
                <a:latin typeface="Helvetica LT Std Black" panose="020B0904030502020204" pitchFamily="34" charset="0"/>
              </a:rPr>
            </a:br>
            <a:r>
              <a:rPr lang="en-US" sz="2000" b="1" i="1" dirty="0">
                <a:solidFill>
                  <a:srgbClr val="C00000"/>
                </a:solidFill>
              </a:rPr>
              <a:t>Databases for Progressive Information Science and Technology Research</a:t>
            </a:r>
            <a:endParaRPr lang="en-US" b="1" dirty="0">
              <a:solidFill>
                <a:srgbClr val="C00000"/>
              </a:solidFill>
              <a:latin typeface="Helvetica LT Std Black" panose="020B0904030502020204" pitchFamily="34" charset="0"/>
            </a:endParaRPr>
          </a:p>
        </p:txBody>
      </p:sp>
    </p:spTree>
    <p:extLst>
      <p:ext uri="{BB962C8B-B14F-4D97-AF65-F5344CB8AC3E}">
        <p14:creationId xmlns:p14="http://schemas.microsoft.com/office/powerpoint/2010/main" val="1948220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p:txBody>
          <a:bodyPr/>
          <a:lstStyle/>
          <a:p>
            <a:pPr algn="ctr"/>
            <a:r>
              <a:rPr lang="en-US" dirty="0" err="1" smtClean="0">
                <a:solidFill>
                  <a:srgbClr val="C00000"/>
                </a:solidFill>
                <a:latin typeface="Helvetica LT Std Black" panose="020B0904030502020204" pitchFamily="34" charset="0"/>
                <a:cs typeface="Aharoni" panose="02010803020104030203" pitchFamily="2" charset="-79"/>
              </a:rPr>
              <a:t>InfoSci</a:t>
            </a:r>
            <a:r>
              <a:rPr lang="en-US" sz="4800" b="1" dirty="0">
                <a:solidFill>
                  <a:srgbClr val="C00000"/>
                </a:solidFill>
              </a:rPr>
              <a:t>®</a:t>
            </a:r>
            <a:r>
              <a:rPr lang="en-US" spc="600" dirty="0">
                <a:solidFill>
                  <a:srgbClr val="C00000"/>
                </a:solidFill>
                <a:latin typeface="Helvetica LT Std Black" panose="020B0904030502020204" pitchFamily="34" charset="0"/>
                <a:cs typeface="Aharoni" panose="02010803020104030203" pitchFamily="2" charset="-79"/>
              </a:rPr>
              <a:t>-</a:t>
            </a:r>
            <a:r>
              <a:rPr lang="en-US" dirty="0" smtClean="0">
                <a:solidFill>
                  <a:srgbClr val="C00000"/>
                </a:solidFill>
                <a:latin typeface="Helvetica LT Std Black" panose="020B0904030502020204" pitchFamily="34" charset="0"/>
                <a:cs typeface="Aharoni" panose="02010803020104030203" pitchFamily="2" charset="-79"/>
              </a:rPr>
              <a:t>Books</a:t>
            </a:r>
            <a:endParaRPr lang="en-US" dirty="0">
              <a:solidFill>
                <a:srgbClr val="C00000"/>
              </a:solidFill>
              <a:latin typeface="Helvetica LT Std Black" panose="020B0904030502020204" pitchFamily="34" charset="0"/>
              <a:cs typeface="Aharoni" panose="02010803020104030203" pitchFamily="2" charset="-79"/>
            </a:endParaRPr>
          </a:p>
        </p:txBody>
      </p:sp>
      <p:sp>
        <p:nvSpPr>
          <p:cNvPr id="3" name="Content Placeholder 2"/>
          <p:cNvSpPr>
            <a:spLocks noGrp="1"/>
          </p:cNvSpPr>
          <p:nvPr>
            <p:ph idx="1"/>
          </p:nvPr>
        </p:nvSpPr>
        <p:spPr>
          <a:xfrm>
            <a:off x="1018674" y="2153634"/>
            <a:ext cx="9858876" cy="2417845"/>
          </a:xfrm>
        </p:spPr>
        <p:txBody>
          <a:bodyPr>
            <a:noAutofit/>
          </a:bodyPr>
          <a:lstStyle/>
          <a:p>
            <a:pPr marL="0" indent="0">
              <a:buNone/>
            </a:pPr>
            <a:r>
              <a:rPr lang="en-US" sz="2400" b="1" dirty="0"/>
              <a:t>Comprehensive Collection</a:t>
            </a:r>
          </a:p>
          <a:p>
            <a:r>
              <a:rPr lang="en-US" sz="2000" dirty="0"/>
              <a:t>Over </a:t>
            </a:r>
            <a:r>
              <a:rPr lang="en-US" sz="2000" dirty="0" smtClean="0"/>
              <a:t>69,000+ </a:t>
            </a:r>
            <a:r>
              <a:rPr lang="en-US" sz="2000" dirty="0"/>
              <a:t>full-text chapters from over </a:t>
            </a:r>
            <a:r>
              <a:rPr lang="en-US" sz="2000" dirty="0" smtClean="0"/>
              <a:t>3,000+ </a:t>
            </a:r>
            <a:r>
              <a:rPr lang="en-US" sz="2000" dirty="0"/>
              <a:t>reference </a:t>
            </a:r>
            <a:r>
              <a:rPr lang="en-US" sz="2000" dirty="0" smtClean="0"/>
              <a:t>books</a:t>
            </a:r>
            <a:endParaRPr lang="en-US" sz="2000" dirty="0"/>
          </a:p>
          <a:p>
            <a:pPr marL="0" indent="0">
              <a:spcBef>
                <a:spcPts val="1200"/>
              </a:spcBef>
              <a:buNone/>
            </a:pPr>
            <a:r>
              <a:rPr lang="en-US" sz="2400" b="1" dirty="0"/>
              <a:t>Unlimited Simultaneous Access</a:t>
            </a:r>
          </a:p>
          <a:p>
            <a:r>
              <a:rPr lang="en-US" sz="2000" dirty="0"/>
              <a:t>No limits as to how many concurrent users are </a:t>
            </a:r>
            <a:r>
              <a:rPr lang="en-US" sz="2000" dirty="0" smtClean="0"/>
              <a:t>logged </a:t>
            </a:r>
            <a:r>
              <a:rPr lang="en-US" sz="2000" dirty="0"/>
              <a:t>in and using the </a:t>
            </a:r>
            <a:r>
              <a:rPr lang="en-US" sz="2000" dirty="0" smtClean="0"/>
              <a:t/>
            </a:r>
            <a:br>
              <a:rPr lang="en-US" sz="2000" dirty="0" smtClean="0"/>
            </a:br>
            <a:r>
              <a:rPr lang="en-US" sz="2000" dirty="0" smtClean="0"/>
              <a:t>content simultaneously</a:t>
            </a:r>
            <a:endParaRPr lang="en-US" sz="2000" dirty="0"/>
          </a:p>
          <a:p>
            <a:r>
              <a:rPr lang="en-US" sz="2000" dirty="0"/>
              <a:t>Full-text PDF viewing that allows copy, </a:t>
            </a:r>
            <a:r>
              <a:rPr lang="en-US" sz="2000" dirty="0" smtClean="0"/>
              <a:t>paste</a:t>
            </a:r>
            <a:r>
              <a:rPr lang="en-US" sz="2000" dirty="0"/>
              <a:t>, and printing </a:t>
            </a:r>
            <a:r>
              <a:rPr lang="en-US" sz="2000" dirty="0" smtClean="0"/>
              <a:t>capabilities</a:t>
            </a:r>
            <a:endParaRPr lang="en-US" sz="2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112" y="5636578"/>
            <a:ext cx="3037920" cy="1038811"/>
          </a:xfrm>
          <a:prstGeom prst="rect">
            <a:avLst/>
          </a:prstGeom>
        </p:spPr>
      </p:pic>
      <p:sp>
        <p:nvSpPr>
          <p:cNvPr id="10" name="Rectangle 9"/>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189" y="1691592"/>
            <a:ext cx="3227311" cy="4126098"/>
          </a:xfrm>
          <a:prstGeom prst="rect">
            <a:avLst/>
          </a:prstGeom>
        </p:spPr>
      </p:pic>
    </p:spTree>
    <p:extLst>
      <p:ext uri="{BB962C8B-B14F-4D97-AF65-F5344CB8AC3E}">
        <p14:creationId xmlns:p14="http://schemas.microsoft.com/office/powerpoint/2010/main" val="13596907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365125"/>
            <a:ext cx="10515600" cy="766989"/>
          </a:xfrm>
        </p:spPr>
        <p:txBody>
          <a:bodyPr>
            <a:normAutofit/>
          </a:bodyPr>
          <a:lstStyle/>
          <a:p>
            <a:r>
              <a:rPr lang="en-US" sz="3200" b="1" dirty="0" err="1" smtClean="0">
                <a:solidFill>
                  <a:srgbClr val="C00000"/>
                </a:solidFill>
                <a:latin typeface="Helvetica LT Std Black" panose="020B0904030502020204" pitchFamily="34" charset="0"/>
              </a:rPr>
              <a:t>InfoSci</a:t>
            </a:r>
            <a:r>
              <a:rPr lang="en-US" sz="3200" b="1" dirty="0" smtClean="0">
                <a:solidFill>
                  <a:srgbClr val="C00000"/>
                </a:solidFill>
                <a:latin typeface="Helvetica LT Std Black" panose="020B0904030502020204" pitchFamily="34" charset="0"/>
              </a:rPr>
              <a:t>-Books Reviews and Testimonials</a:t>
            </a:r>
            <a:endParaRPr lang="en-US" sz="3200" b="1" i="1" dirty="0">
              <a:solidFill>
                <a:srgbClr val="C00000"/>
              </a:solidFill>
              <a:latin typeface="Helvetica LT Std Black" panose="020B0904030502020204" pitchFamily="34" charset="0"/>
            </a:endParaRPr>
          </a:p>
        </p:txBody>
      </p:sp>
      <p:sp>
        <p:nvSpPr>
          <p:cNvPr id="10" name="Content Placeholder 2"/>
          <p:cNvSpPr>
            <a:spLocks noGrp="1"/>
          </p:cNvSpPr>
          <p:nvPr>
            <p:ph idx="1"/>
          </p:nvPr>
        </p:nvSpPr>
        <p:spPr>
          <a:xfrm>
            <a:off x="1164734" y="1122332"/>
            <a:ext cx="10312891" cy="4964143"/>
          </a:xfrm>
        </p:spPr>
        <p:txBody>
          <a:bodyPr>
            <a:noAutofit/>
          </a:bodyPr>
          <a:lstStyle/>
          <a:p>
            <a:r>
              <a:rPr lang="en-US" sz="1800" dirty="0" smtClean="0"/>
              <a:t>"</a:t>
            </a:r>
            <a:r>
              <a:rPr lang="en-US" sz="1800" dirty="0"/>
              <a:t>A major strength of the database is a common repository of these publications that hasn't existed before this </a:t>
            </a:r>
            <a:r>
              <a:rPr lang="en-US" sz="1800" dirty="0" smtClean="0"/>
              <a:t>time… The </a:t>
            </a:r>
            <a:r>
              <a:rPr lang="en-US" sz="1800" dirty="0"/>
              <a:t>timeliness of information is improved because publications can be made accessible before the paper copy is received in the mail. In the past, one had to wait for the distribution of journals to gain access to them (in a library setting, or university distribution center this may take longer than one would think). The online system means access to information anywhere and at any time. This is critical for many researchers who are working at home, in the office, or perhaps even abroad." </a:t>
            </a:r>
            <a:br>
              <a:rPr lang="en-US" sz="1800" dirty="0"/>
            </a:br>
            <a:r>
              <a:rPr lang="en-US" sz="1800" i="1" dirty="0"/>
              <a:t>- Shirley A. Becker, PhD, Northern Arizona University</a:t>
            </a:r>
            <a:r>
              <a:rPr lang="en-US" sz="1800" dirty="0"/>
              <a:t> </a:t>
            </a:r>
            <a:r>
              <a:rPr lang="en-US" sz="1800" dirty="0" smtClean="0"/>
              <a:t/>
            </a:r>
            <a:br>
              <a:rPr lang="en-US" sz="1800" dirty="0" smtClean="0"/>
            </a:br>
            <a:endParaRPr lang="en-US" sz="1800" dirty="0"/>
          </a:p>
          <a:p>
            <a:r>
              <a:rPr lang="en-US" sz="1800" dirty="0" smtClean="0"/>
              <a:t>"</a:t>
            </a:r>
            <a:r>
              <a:rPr lang="en-US" sz="1800" dirty="0"/>
              <a:t>This database is excellent for locating a wide range of documents which will be of use to me and my students." </a:t>
            </a:r>
            <a:br>
              <a:rPr lang="en-US" sz="1800" dirty="0"/>
            </a:br>
            <a:r>
              <a:rPr lang="en-US" sz="1800" i="1" dirty="0"/>
              <a:t>- Susan </a:t>
            </a:r>
            <a:r>
              <a:rPr lang="en-US" sz="1800" i="1" dirty="0" err="1"/>
              <a:t>Myburgh</a:t>
            </a:r>
            <a:r>
              <a:rPr lang="en-US" sz="1800" i="1" dirty="0"/>
              <a:t>, PhD, University of South Australia, </a:t>
            </a:r>
            <a:r>
              <a:rPr lang="en-US" sz="1800" i="1" dirty="0" smtClean="0"/>
              <a:t>Australia</a:t>
            </a:r>
            <a:br>
              <a:rPr lang="en-US" sz="1800" i="1" dirty="0" smtClean="0"/>
            </a:br>
            <a:endParaRPr lang="en-US" sz="1800" i="1" dirty="0"/>
          </a:p>
          <a:p>
            <a:r>
              <a:rPr lang="en-US" sz="1800" dirty="0" smtClean="0"/>
              <a:t>"</a:t>
            </a:r>
            <a:r>
              <a:rPr lang="en-US" sz="1800" dirty="0"/>
              <a:t>It's really provides an excellent entry into the research literature of the field. It presents a manageable number of highly relevant sources on topics of interest to a wide range of researchers. The sources are scholarly, but also accessible to 'practitioners'." </a:t>
            </a:r>
            <a:br>
              <a:rPr lang="en-US" sz="1800" dirty="0"/>
            </a:br>
            <a:r>
              <a:rPr lang="en-US" sz="1800" i="1" dirty="0"/>
              <a:t>- Lisa </a:t>
            </a:r>
            <a:r>
              <a:rPr lang="en-US" sz="1800" i="1" dirty="0" err="1"/>
              <a:t>Stimatz</a:t>
            </a:r>
            <a:r>
              <a:rPr lang="en-US" sz="1800" i="1" dirty="0"/>
              <a:t>, MLS, University of North Carolina at Chapel Hill, USA </a:t>
            </a:r>
            <a:r>
              <a:rPr lang="en-US" sz="1800" dirty="0"/>
              <a:t> </a:t>
            </a:r>
          </a:p>
        </p:txBody>
      </p:sp>
      <p:sp>
        <p:nvSpPr>
          <p:cNvPr id="6" name="Rectangle 5"/>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457" y="5592699"/>
            <a:ext cx="5535168" cy="987552"/>
          </a:xfrm>
          <a:prstGeom prst="rect">
            <a:avLst/>
          </a:prstGeom>
        </p:spPr>
      </p:pic>
    </p:spTree>
    <p:extLst>
      <p:ext uri="{BB962C8B-B14F-4D97-AF65-F5344CB8AC3E}">
        <p14:creationId xmlns:p14="http://schemas.microsoft.com/office/powerpoint/2010/main" val="29769175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p:txBody>
          <a:bodyPr/>
          <a:lstStyle/>
          <a:p>
            <a:pPr algn="ctr"/>
            <a:r>
              <a:rPr lang="en-US" dirty="0" err="1" smtClean="0">
                <a:solidFill>
                  <a:schemeClr val="accent6">
                    <a:lumMod val="50000"/>
                  </a:schemeClr>
                </a:solidFill>
                <a:latin typeface="Helvetica LT Std Black" panose="020B0904030502020204" pitchFamily="34" charset="0"/>
                <a:cs typeface="Aharoni" panose="02010803020104030203" pitchFamily="2" charset="-79"/>
              </a:rPr>
              <a:t>InfoSci</a:t>
            </a:r>
            <a:r>
              <a:rPr lang="en-US" b="1" dirty="0">
                <a:solidFill>
                  <a:schemeClr val="accent6">
                    <a:lumMod val="50000"/>
                  </a:schemeClr>
                </a:solidFill>
              </a:rPr>
              <a:t>®</a:t>
            </a:r>
            <a:r>
              <a:rPr lang="en-US" spc="600" dirty="0" smtClean="0">
                <a:solidFill>
                  <a:schemeClr val="accent6">
                    <a:lumMod val="50000"/>
                  </a:schemeClr>
                </a:solidFill>
                <a:latin typeface="Helvetica LT Std Black" panose="020B0904030502020204" pitchFamily="34" charset="0"/>
                <a:cs typeface="Aharoni" panose="02010803020104030203" pitchFamily="2" charset="-79"/>
              </a:rPr>
              <a:t>-</a:t>
            </a:r>
            <a:r>
              <a:rPr lang="en-US" dirty="0" smtClean="0">
                <a:solidFill>
                  <a:schemeClr val="accent6">
                    <a:lumMod val="50000"/>
                  </a:schemeClr>
                </a:solidFill>
                <a:latin typeface="Helvetica LT Std Black" panose="020B0904030502020204" pitchFamily="34" charset="0"/>
                <a:cs typeface="Aharoni" panose="02010803020104030203" pitchFamily="2" charset="-79"/>
              </a:rPr>
              <a:t>Journals</a:t>
            </a:r>
            <a:endParaRPr lang="en-US" dirty="0">
              <a:solidFill>
                <a:schemeClr val="accent6">
                  <a:lumMod val="50000"/>
                </a:schemeClr>
              </a:solidFill>
              <a:latin typeface="Helvetica LT Std Black" panose="020B0904030502020204" pitchFamily="34" charset="0"/>
              <a:cs typeface="Aharoni" panose="02010803020104030203" pitchFamily="2" charset="-79"/>
            </a:endParaRPr>
          </a:p>
        </p:txBody>
      </p:sp>
      <p:sp>
        <p:nvSpPr>
          <p:cNvPr id="6" name="Content Placeholder 2"/>
          <p:cNvSpPr>
            <a:spLocks noGrp="1"/>
          </p:cNvSpPr>
          <p:nvPr>
            <p:ph idx="1"/>
          </p:nvPr>
        </p:nvSpPr>
        <p:spPr>
          <a:xfrm>
            <a:off x="943844" y="2250509"/>
            <a:ext cx="9948778" cy="2320970"/>
          </a:xfrm>
        </p:spPr>
        <p:txBody>
          <a:bodyPr>
            <a:noAutofit/>
          </a:bodyPr>
          <a:lstStyle/>
          <a:p>
            <a:pPr marL="0" indent="0">
              <a:buNone/>
            </a:pPr>
            <a:r>
              <a:rPr lang="en-US" sz="2400" b="1" dirty="0"/>
              <a:t>Comprehensive Collection</a:t>
            </a:r>
          </a:p>
          <a:p>
            <a:r>
              <a:rPr lang="en-US" sz="2000" dirty="0" smtClean="0"/>
              <a:t>Over 17,000</a:t>
            </a:r>
            <a:r>
              <a:rPr lang="en-US" sz="2000" dirty="0"/>
              <a:t>+ full-text articles from </a:t>
            </a:r>
            <a:r>
              <a:rPr lang="en-US" sz="2000" dirty="0" smtClean="0"/>
              <a:t>more </a:t>
            </a:r>
            <a:r>
              <a:rPr lang="en-US" sz="2000" dirty="0"/>
              <a:t>than </a:t>
            </a:r>
            <a:r>
              <a:rPr lang="en-US" sz="2000" dirty="0" smtClean="0"/>
              <a:t>158+ </a:t>
            </a:r>
            <a:r>
              <a:rPr lang="en-US" sz="2000" dirty="0"/>
              <a:t>scholarly </a:t>
            </a:r>
            <a:r>
              <a:rPr lang="en-US" sz="2000" dirty="0" smtClean="0"/>
              <a:t>journals</a:t>
            </a:r>
          </a:p>
          <a:p>
            <a:pPr marL="0" indent="0">
              <a:spcBef>
                <a:spcPts val="1200"/>
              </a:spcBef>
              <a:buNone/>
            </a:pPr>
            <a:r>
              <a:rPr lang="en-US" sz="2400" b="1" dirty="0" smtClean="0"/>
              <a:t>Unlimited </a:t>
            </a:r>
            <a:r>
              <a:rPr lang="en-US" sz="2400" b="1" dirty="0"/>
              <a:t>Simultaneous Access</a:t>
            </a:r>
          </a:p>
          <a:p>
            <a:r>
              <a:rPr lang="en-US" sz="2000" dirty="0"/>
              <a:t>No limits as to how many concurrent users are </a:t>
            </a:r>
            <a:r>
              <a:rPr lang="en-US" sz="2000" dirty="0" smtClean="0"/>
              <a:t>logged </a:t>
            </a:r>
            <a:r>
              <a:rPr lang="en-US" sz="2000" dirty="0"/>
              <a:t>in and using the </a:t>
            </a:r>
            <a:r>
              <a:rPr lang="en-US" sz="2000" dirty="0" smtClean="0"/>
              <a:t/>
            </a:r>
            <a:br>
              <a:rPr lang="en-US" sz="2000" dirty="0" smtClean="0"/>
            </a:br>
            <a:r>
              <a:rPr lang="en-US" sz="2000" dirty="0" smtClean="0"/>
              <a:t>content simultaneously</a:t>
            </a:r>
            <a:endParaRPr lang="en-US" sz="2000" dirty="0"/>
          </a:p>
          <a:p>
            <a:r>
              <a:rPr lang="en-US" sz="2000" dirty="0"/>
              <a:t>Full-text PDF viewing that allows copy, </a:t>
            </a:r>
            <a:r>
              <a:rPr lang="en-US" sz="2000" dirty="0" smtClean="0"/>
              <a:t>paste</a:t>
            </a:r>
            <a:r>
              <a:rPr lang="en-US" sz="2000" dirty="0"/>
              <a:t>, and printing </a:t>
            </a:r>
            <a:r>
              <a:rPr lang="en-US" sz="2000" dirty="0" smtClean="0"/>
              <a:t>capabilities</a:t>
            </a:r>
            <a:endParaRPr lang="en-US" sz="2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112" y="5636578"/>
            <a:ext cx="3037920" cy="1038811"/>
          </a:xfrm>
          <a:prstGeom prst="rect">
            <a:avLst/>
          </a:prstGeom>
        </p:spPr>
      </p:pic>
      <p:sp>
        <p:nvSpPr>
          <p:cNvPr id="12" name="Rectangle 11"/>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3611" y="1695657"/>
            <a:ext cx="3227311" cy="4155120"/>
          </a:xfrm>
          <a:prstGeom prst="rect">
            <a:avLst/>
          </a:prstGeom>
        </p:spPr>
      </p:pic>
    </p:spTree>
    <p:extLst>
      <p:ext uri="{BB962C8B-B14F-4D97-AF65-F5344CB8AC3E}">
        <p14:creationId xmlns:p14="http://schemas.microsoft.com/office/powerpoint/2010/main" val="23199645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365125"/>
            <a:ext cx="10515600" cy="766989"/>
          </a:xfrm>
        </p:spPr>
        <p:txBody>
          <a:bodyPr>
            <a:normAutofit/>
          </a:bodyPr>
          <a:lstStyle/>
          <a:p>
            <a:r>
              <a:rPr lang="en-US" sz="3200" b="1" dirty="0" err="1" smtClean="0">
                <a:solidFill>
                  <a:schemeClr val="accent6">
                    <a:lumMod val="50000"/>
                  </a:schemeClr>
                </a:solidFill>
                <a:latin typeface="Helvetica LT Std Black" panose="020B0904030502020204" pitchFamily="34" charset="0"/>
              </a:rPr>
              <a:t>InfoSci</a:t>
            </a:r>
            <a:r>
              <a:rPr lang="en-US" sz="3200" b="1" dirty="0" smtClean="0">
                <a:solidFill>
                  <a:schemeClr val="accent6">
                    <a:lumMod val="50000"/>
                  </a:schemeClr>
                </a:solidFill>
                <a:latin typeface="Helvetica LT Std Black" panose="020B0904030502020204" pitchFamily="34" charset="0"/>
              </a:rPr>
              <a:t>-Journals Reviews and Testimonials</a:t>
            </a:r>
            <a:endParaRPr lang="en-US" sz="3200" b="1" i="1" dirty="0">
              <a:solidFill>
                <a:schemeClr val="accent6">
                  <a:lumMod val="50000"/>
                </a:schemeClr>
              </a:solidFill>
              <a:latin typeface="Helvetica LT Std Black" panose="020B0904030502020204" pitchFamily="34" charset="0"/>
            </a:endParaRPr>
          </a:p>
        </p:txBody>
      </p:sp>
      <p:sp>
        <p:nvSpPr>
          <p:cNvPr id="6" name="Rectangle 5"/>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167" y="4782312"/>
            <a:ext cx="3072384" cy="1865376"/>
          </a:xfrm>
          <a:prstGeom prst="rect">
            <a:avLst/>
          </a:prstGeom>
        </p:spPr>
      </p:pic>
      <p:sp>
        <p:nvSpPr>
          <p:cNvPr id="10" name="Content Placeholder 2"/>
          <p:cNvSpPr>
            <a:spLocks noGrp="1"/>
          </p:cNvSpPr>
          <p:nvPr>
            <p:ph idx="1"/>
          </p:nvPr>
        </p:nvSpPr>
        <p:spPr>
          <a:xfrm>
            <a:off x="1164734" y="1122333"/>
            <a:ext cx="10590116" cy="4071968"/>
          </a:xfrm>
        </p:spPr>
        <p:txBody>
          <a:bodyPr>
            <a:noAutofit/>
          </a:bodyPr>
          <a:lstStyle/>
          <a:p>
            <a:r>
              <a:rPr lang="en-US" sz="1800" dirty="0" smtClean="0"/>
              <a:t>"</a:t>
            </a:r>
            <a:r>
              <a:rPr lang="en-US" sz="1800" dirty="0"/>
              <a:t>It is not only about the wide coverage of the database, it is about the quality of the contributions. In certain areas, Information Technology, for instance, it is normal to discover a handful of relevant papers published in the last months covering up-to-date technologies recently launched</a:t>
            </a:r>
            <a:r>
              <a:rPr lang="en-US" sz="1800" dirty="0" smtClean="0"/>
              <a:t>."</a:t>
            </a:r>
            <a:r>
              <a:rPr lang="en-US" sz="1800" dirty="0"/>
              <a:t/>
            </a:r>
            <a:br>
              <a:rPr lang="en-US" sz="1800" dirty="0"/>
            </a:br>
            <a:r>
              <a:rPr lang="en-US" sz="1800" dirty="0"/>
              <a:t>- </a:t>
            </a:r>
            <a:r>
              <a:rPr lang="en-US" sz="1800" i="1" dirty="0"/>
              <a:t>Dr. Ricardo </a:t>
            </a:r>
            <a:r>
              <a:rPr lang="en-US" sz="1800" i="1" dirty="0" err="1"/>
              <a:t>Colomo</a:t>
            </a:r>
            <a:r>
              <a:rPr lang="en-US" sz="1800" i="1" dirty="0"/>
              <a:t>-Palacios, Universidad Carlos III de Madrid, Spain</a:t>
            </a:r>
            <a:r>
              <a:rPr lang="en-US" sz="1800" dirty="0"/>
              <a:t> </a:t>
            </a:r>
            <a:r>
              <a:rPr lang="en-US" sz="1800" dirty="0" smtClean="0"/>
              <a:t/>
            </a:r>
            <a:br>
              <a:rPr lang="en-US" sz="1800" dirty="0" smtClean="0"/>
            </a:br>
            <a:endParaRPr lang="en-US" sz="1800" dirty="0" smtClean="0"/>
          </a:p>
          <a:p>
            <a:r>
              <a:rPr lang="en-US" sz="1800" dirty="0" smtClean="0"/>
              <a:t>"</a:t>
            </a:r>
            <a:r>
              <a:rPr lang="en-US" sz="1800" dirty="0" err="1"/>
              <a:t>InfoSci</a:t>
            </a:r>
            <a:r>
              <a:rPr lang="en-US" sz="1800" baseline="30000" dirty="0"/>
              <a:t>®</a:t>
            </a:r>
            <a:r>
              <a:rPr lang="en-US" sz="1800" dirty="0"/>
              <a:t>-Journals is a treasury for researchers, educators, R&amp;D engineers, and managers. Going beyond the boundaries of professional fields of IT/IS, it extends its range to be more interdisciplinary. </a:t>
            </a:r>
            <a:r>
              <a:rPr lang="en-US" sz="1800" dirty="0" err="1"/>
              <a:t>InfoSci</a:t>
            </a:r>
            <a:r>
              <a:rPr lang="en-US" sz="1800" baseline="30000" dirty="0"/>
              <a:t>®</a:t>
            </a:r>
            <a:r>
              <a:rPr lang="en-US" sz="1800" dirty="0"/>
              <a:t>-Journals database provides high-level, valuable articles with insights and implications for experts in educational, managerial, and governmental fields. Teachers and professors can also find interesting teaching cases in this prestigious database</a:t>
            </a:r>
            <a:r>
              <a:rPr lang="en-US" sz="1800" dirty="0" smtClean="0"/>
              <a:t>.</a:t>
            </a:r>
            <a:r>
              <a:rPr lang="en-US" sz="1800" dirty="0"/>
              <a:t/>
            </a:r>
            <a:br>
              <a:rPr lang="en-US" sz="1800" dirty="0"/>
            </a:br>
            <a:r>
              <a:rPr lang="en-US" sz="1800" dirty="0"/>
              <a:t>- </a:t>
            </a:r>
            <a:r>
              <a:rPr lang="en-US" sz="1800" i="1" dirty="0"/>
              <a:t>Chia-Wen Tsai, Assistant Professor, Department of Information Management, Ming </a:t>
            </a:r>
            <a:r>
              <a:rPr lang="en-US" sz="1800" i="1" dirty="0" err="1"/>
              <a:t>Chuan</a:t>
            </a:r>
            <a:r>
              <a:rPr lang="en-US" sz="1800" i="1" dirty="0"/>
              <a:t> University, </a:t>
            </a:r>
            <a:r>
              <a:rPr lang="en-US" sz="1800" i="1" dirty="0" smtClean="0"/>
              <a:t>Taiwan</a:t>
            </a:r>
            <a:br>
              <a:rPr lang="en-US" sz="1800" i="1" dirty="0" smtClean="0"/>
            </a:br>
            <a:endParaRPr lang="en-US" sz="1800" dirty="0"/>
          </a:p>
          <a:p>
            <a:r>
              <a:rPr lang="en-US" sz="1800" dirty="0" smtClean="0"/>
              <a:t>"</a:t>
            </a:r>
            <a:r>
              <a:rPr lang="en-US" sz="1800" dirty="0"/>
              <a:t>I have faculty in my computer science department chomping at the bit for this kind of content!"</a:t>
            </a:r>
            <a:br>
              <a:rPr lang="en-US" sz="1800" dirty="0"/>
            </a:br>
            <a:r>
              <a:rPr lang="en-US" sz="1800" dirty="0"/>
              <a:t>- </a:t>
            </a:r>
            <a:r>
              <a:rPr lang="en-US" sz="1800" i="1" dirty="0" err="1"/>
              <a:t>Lia</a:t>
            </a:r>
            <a:r>
              <a:rPr lang="en-US" sz="1800" i="1" dirty="0"/>
              <a:t> Hemphill, Nova Southeastern University, USA</a:t>
            </a:r>
            <a:r>
              <a:rPr lang="en-US" sz="1800" dirty="0"/>
              <a:t/>
            </a:r>
            <a:br>
              <a:rPr lang="en-US" sz="1800" dirty="0"/>
            </a:br>
            <a:endParaRPr lang="en-US" sz="1800" dirty="0"/>
          </a:p>
        </p:txBody>
      </p:sp>
    </p:spTree>
    <p:extLst>
      <p:ext uri="{BB962C8B-B14F-4D97-AF65-F5344CB8AC3E}">
        <p14:creationId xmlns:p14="http://schemas.microsoft.com/office/powerpoint/2010/main" val="20228434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p:txBody>
          <a:bodyPr/>
          <a:lstStyle/>
          <a:p>
            <a:pPr algn="ctr"/>
            <a:r>
              <a:rPr lang="en-US" dirty="0" err="1" smtClean="0">
                <a:solidFill>
                  <a:srgbClr val="D35A28"/>
                </a:solidFill>
                <a:latin typeface="Helvetica LT Std Black" panose="020B0904030502020204" pitchFamily="34" charset="0"/>
                <a:cs typeface="Aharoni" panose="02010803020104030203" pitchFamily="2" charset="-79"/>
              </a:rPr>
              <a:t>InfoSci</a:t>
            </a:r>
            <a:r>
              <a:rPr lang="en-US" b="1" dirty="0">
                <a:solidFill>
                  <a:srgbClr val="D35A28"/>
                </a:solidFill>
              </a:rPr>
              <a:t>®</a:t>
            </a:r>
            <a:r>
              <a:rPr lang="en-US" spc="600" dirty="0" smtClean="0">
                <a:solidFill>
                  <a:srgbClr val="D35A28"/>
                </a:solidFill>
                <a:latin typeface="Helvetica LT Std Black" panose="020B0904030502020204" pitchFamily="34" charset="0"/>
                <a:cs typeface="Aharoni" panose="02010803020104030203" pitchFamily="2" charset="-79"/>
              </a:rPr>
              <a:t>-</a:t>
            </a:r>
            <a:r>
              <a:rPr lang="en-US" dirty="0" smtClean="0">
                <a:solidFill>
                  <a:srgbClr val="D35A28"/>
                </a:solidFill>
                <a:latin typeface="Helvetica LT Std Black" panose="020B0904030502020204" pitchFamily="34" charset="0"/>
                <a:cs typeface="Aharoni" panose="02010803020104030203" pitchFamily="2" charset="-79"/>
              </a:rPr>
              <a:t>Videos</a:t>
            </a:r>
            <a:endParaRPr lang="en-US" dirty="0">
              <a:solidFill>
                <a:srgbClr val="D35A28"/>
              </a:solidFill>
              <a:latin typeface="Helvetica LT Std Black" panose="020B0904030502020204" pitchFamily="34" charset="0"/>
              <a:cs typeface="Aharoni" panose="02010803020104030203" pitchFamily="2" charset="-79"/>
            </a:endParaRPr>
          </a:p>
        </p:txBody>
      </p:sp>
      <p:sp>
        <p:nvSpPr>
          <p:cNvPr id="6" name="Content Placeholder 2"/>
          <p:cNvSpPr>
            <a:spLocks noGrp="1"/>
          </p:cNvSpPr>
          <p:nvPr>
            <p:ph idx="1"/>
          </p:nvPr>
        </p:nvSpPr>
        <p:spPr>
          <a:xfrm>
            <a:off x="1019316" y="1806015"/>
            <a:ext cx="9948778" cy="3367270"/>
          </a:xfrm>
        </p:spPr>
        <p:txBody>
          <a:bodyPr>
            <a:normAutofit/>
          </a:bodyPr>
          <a:lstStyle/>
          <a:p>
            <a:pPr marL="0" indent="0">
              <a:buNone/>
            </a:pPr>
            <a:r>
              <a:rPr lang="en-US" sz="2400" b="1" dirty="0" smtClean="0"/>
              <a:t>New for 2016!</a:t>
            </a:r>
            <a:endParaRPr lang="en-US" sz="2400" b="1" dirty="0"/>
          </a:p>
          <a:p>
            <a:r>
              <a:rPr lang="en-US" sz="2000" dirty="0" smtClean="0"/>
              <a:t>51 </a:t>
            </a:r>
            <a:r>
              <a:rPr lang="en-US" sz="2000" dirty="0" smtClean="0"/>
              <a:t>streaming video lectures in the 2016 collection</a:t>
            </a:r>
          </a:p>
          <a:p>
            <a:pPr marL="0" indent="0">
              <a:spcBef>
                <a:spcPts val="1200"/>
              </a:spcBef>
              <a:buNone/>
            </a:pPr>
            <a:r>
              <a:rPr lang="en-US" sz="2400" b="1" dirty="0" smtClean="0"/>
              <a:t>Internationally-Recognized Scholars </a:t>
            </a:r>
            <a:r>
              <a:rPr lang="en-US" sz="2400" b="1" dirty="0"/>
              <a:t>and </a:t>
            </a:r>
            <a:r>
              <a:rPr lang="en-US" sz="2400" b="1" dirty="0" smtClean="0"/>
              <a:t>Industry Leaders</a:t>
            </a:r>
          </a:p>
          <a:p>
            <a:pPr>
              <a:spcBef>
                <a:spcPts val="1200"/>
              </a:spcBef>
            </a:pPr>
            <a:r>
              <a:rPr lang="en-US" sz="2000" dirty="0" smtClean="0"/>
              <a:t>Complementary to IGI Global publications</a:t>
            </a:r>
          </a:p>
          <a:p>
            <a:pPr marL="0" indent="0">
              <a:spcBef>
                <a:spcPts val="1200"/>
              </a:spcBef>
              <a:buNone/>
            </a:pPr>
            <a:r>
              <a:rPr lang="en-US" sz="2400" b="1" dirty="0"/>
              <a:t>Unlimited Simultaneous Access</a:t>
            </a:r>
          </a:p>
          <a:p>
            <a:r>
              <a:rPr lang="en-US" sz="2000" dirty="0"/>
              <a:t>No limits as to how many concurrent users are logged in and using the </a:t>
            </a:r>
            <a:br>
              <a:rPr lang="en-US" sz="2000" dirty="0"/>
            </a:br>
            <a:r>
              <a:rPr lang="en-US" sz="2000" dirty="0"/>
              <a:t>content simultaneously</a:t>
            </a:r>
          </a:p>
          <a:p>
            <a:r>
              <a:rPr lang="en-US" sz="2000" dirty="0" smtClean="0"/>
              <a:t>Closed Captioning</a:t>
            </a:r>
            <a:endParaRPr lang="en-US" sz="2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112" y="5636578"/>
            <a:ext cx="3037920" cy="1038811"/>
          </a:xfrm>
          <a:prstGeom prst="rect">
            <a:avLst/>
          </a:prstGeom>
        </p:spPr>
      </p:pic>
      <p:sp>
        <p:nvSpPr>
          <p:cNvPr id="12" name="Rectangle 11"/>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3611" y="1906700"/>
            <a:ext cx="3227311" cy="3733033"/>
          </a:xfrm>
          <a:prstGeom prst="rect">
            <a:avLst/>
          </a:prstGeom>
        </p:spPr>
      </p:pic>
    </p:spTree>
    <p:extLst>
      <p:ext uri="{BB962C8B-B14F-4D97-AF65-F5344CB8AC3E}">
        <p14:creationId xmlns:p14="http://schemas.microsoft.com/office/powerpoint/2010/main" val="10168073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bwgomhu5g-flywheel.netdna-ssl.com/wp-content/uploads/2015/04/Growth-arrow-e1440378123810.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831671" y="1268052"/>
            <a:ext cx="9851272" cy="3940508"/>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403225"/>
            <a:ext cx="10515600" cy="766989"/>
          </a:xfrm>
        </p:spPr>
        <p:txBody>
          <a:bodyPr>
            <a:normAutofit/>
          </a:bodyPr>
          <a:lstStyle/>
          <a:p>
            <a:pPr algn="ctr"/>
            <a:r>
              <a:rPr lang="en-US" b="1" dirty="0" smtClean="0">
                <a:solidFill>
                  <a:srgbClr val="C00000"/>
                </a:solidFill>
                <a:latin typeface="Helvetica LT Std Black" panose="020B0904030502020204" pitchFamily="34" charset="0"/>
              </a:rPr>
              <a:t>IGI Global Research Growth</a:t>
            </a:r>
            <a:endParaRPr lang="en-US" b="1" i="1" dirty="0">
              <a:solidFill>
                <a:srgbClr val="C00000"/>
              </a:solidFill>
              <a:latin typeface="Helvetica LT Std Black" panose="020B0904030502020204" pitchFamily="34" charset="0"/>
            </a:endParaRPr>
          </a:p>
        </p:txBody>
      </p:sp>
      <p:sp>
        <p:nvSpPr>
          <p:cNvPr id="9" name="Rectangle 8"/>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 name="Rectangle 29"/>
          <p:cNvSpPr>
            <a:spLocks noChangeArrowheads="1"/>
          </p:cNvSpPr>
          <p:nvPr/>
        </p:nvSpPr>
        <p:spPr bwMode="auto">
          <a:xfrm>
            <a:off x="2608540" y="2673590"/>
            <a:ext cx="1752600" cy="3290604"/>
          </a:xfrm>
          <a:prstGeom prst="rect">
            <a:avLst/>
          </a:prstGeom>
          <a:solidFill>
            <a:srgbClr val="DDDDDD">
              <a:alpha val="75000"/>
            </a:srgbClr>
          </a:solidFill>
          <a:ln w="9525">
            <a:solidFill>
              <a:srgbClr val="DDDDDD"/>
            </a:solidFill>
            <a:miter lim="800000"/>
            <a:headEnd/>
            <a:tailEnd/>
          </a:ln>
        </p:spPr>
        <p:txBody>
          <a:bodyPr wrap="none" anchor="ctr"/>
          <a:lstStyle/>
          <a:p>
            <a:pPr algn="ctr">
              <a:spcBef>
                <a:spcPct val="50000"/>
              </a:spcBef>
            </a:pPr>
            <a:endParaRPr lang="en-US" sz="1800">
              <a:solidFill>
                <a:srgbClr val="000000"/>
              </a:solidFill>
              <a:latin typeface="Trebuchet MS" charset="0"/>
            </a:endParaRPr>
          </a:p>
        </p:txBody>
      </p:sp>
      <p:sp>
        <p:nvSpPr>
          <p:cNvPr id="20" name="Text Box 26"/>
          <p:cNvSpPr txBox="1">
            <a:spLocks noChangeArrowheads="1"/>
          </p:cNvSpPr>
          <p:nvPr/>
        </p:nvSpPr>
        <p:spPr bwMode="auto">
          <a:xfrm>
            <a:off x="2684740" y="2749790"/>
            <a:ext cx="16129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Trebuchet MS" charset="0"/>
                <a:ea typeface="ＭＳ Ｐゴシック" charset="-128"/>
              </a:defRPr>
            </a:lvl1pPr>
            <a:lvl2pPr marL="37931725" indent="-37474525" eaLnBrk="0" hangingPunct="0">
              <a:defRPr sz="2400">
                <a:solidFill>
                  <a:schemeClr val="tx2"/>
                </a:solidFill>
                <a:latin typeface="Trebuchet MS" charset="0"/>
                <a:ea typeface="ＭＳ Ｐゴシック" charset="-128"/>
              </a:defRPr>
            </a:lvl2pPr>
            <a:lvl3pPr eaLnBrk="0" hangingPunct="0">
              <a:defRPr sz="2400">
                <a:solidFill>
                  <a:schemeClr val="tx2"/>
                </a:solidFill>
                <a:latin typeface="Trebuchet MS" charset="0"/>
                <a:ea typeface="ＭＳ Ｐゴシック" charset="-128"/>
              </a:defRPr>
            </a:lvl3pPr>
            <a:lvl4pPr eaLnBrk="0" hangingPunct="0">
              <a:defRPr sz="2400">
                <a:solidFill>
                  <a:schemeClr val="tx2"/>
                </a:solidFill>
                <a:latin typeface="Trebuchet MS" charset="0"/>
                <a:ea typeface="ＭＳ Ｐゴシック" charset="-128"/>
              </a:defRPr>
            </a:lvl4pPr>
            <a:lvl5pPr eaLnBrk="0" hangingPunct="0">
              <a:defRPr sz="2400">
                <a:solidFill>
                  <a:schemeClr val="tx2"/>
                </a:solidFill>
                <a:latin typeface="Trebuchet MS" charset="0"/>
                <a:ea typeface="ＭＳ Ｐゴシック" charset="-128"/>
              </a:defRPr>
            </a:lvl5pPr>
            <a:lvl6pPr marL="457200" eaLnBrk="0" fontAlgn="base" hangingPunct="0">
              <a:spcBef>
                <a:spcPct val="50000"/>
              </a:spcBef>
              <a:spcAft>
                <a:spcPct val="0"/>
              </a:spcAft>
              <a:defRPr sz="2400">
                <a:solidFill>
                  <a:schemeClr val="tx2"/>
                </a:solidFill>
                <a:latin typeface="Trebuchet MS" charset="0"/>
                <a:ea typeface="ＭＳ Ｐゴシック" charset="-128"/>
              </a:defRPr>
            </a:lvl6pPr>
            <a:lvl7pPr marL="914400" eaLnBrk="0" fontAlgn="base" hangingPunct="0">
              <a:spcBef>
                <a:spcPct val="50000"/>
              </a:spcBef>
              <a:spcAft>
                <a:spcPct val="0"/>
              </a:spcAft>
              <a:defRPr sz="2400">
                <a:solidFill>
                  <a:schemeClr val="tx2"/>
                </a:solidFill>
                <a:latin typeface="Trebuchet MS" charset="0"/>
                <a:ea typeface="ＭＳ Ｐゴシック" charset="-128"/>
              </a:defRPr>
            </a:lvl7pPr>
            <a:lvl8pPr marL="1371600" eaLnBrk="0" fontAlgn="base" hangingPunct="0">
              <a:spcBef>
                <a:spcPct val="50000"/>
              </a:spcBef>
              <a:spcAft>
                <a:spcPct val="0"/>
              </a:spcAft>
              <a:defRPr sz="2400">
                <a:solidFill>
                  <a:schemeClr val="tx2"/>
                </a:solidFill>
                <a:latin typeface="Trebuchet MS" charset="0"/>
                <a:ea typeface="ＭＳ Ｐゴシック" charset="-128"/>
              </a:defRPr>
            </a:lvl8pPr>
            <a:lvl9pPr marL="1828800" eaLnBrk="0" fontAlgn="base" hangingPunct="0">
              <a:spcBef>
                <a:spcPct val="50000"/>
              </a:spcBef>
              <a:spcAft>
                <a:spcPct val="0"/>
              </a:spcAft>
              <a:defRPr sz="2400">
                <a:solidFill>
                  <a:schemeClr val="tx2"/>
                </a:solidFill>
                <a:latin typeface="Trebuchet MS" charset="0"/>
                <a:ea typeface="ＭＳ Ｐゴシック" charset="-128"/>
              </a:defRPr>
            </a:lvl9pPr>
          </a:lstStyle>
          <a:p>
            <a:pPr algn="ctr" eaLnBrk="1" hangingPunct="1">
              <a:spcBef>
                <a:spcPct val="50000"/>
              </a:spcBef>
              <a:defRPr/>
            </a:pPr>
            <a:r>
              <a:rPr lang="en-US" sz="1600" b="1" dirty="0" smtClean="0">
                <a:solidFill>
                  <a:srgbClr val="C00000"/>
                </a:solidFill>
                <a:latin typeface="Verdana"/>
                <a:cs typeface="Verdana"/>
              </a:rPr>
              <a:t>Partners with IRMA</a:t>
            </a:r>
          </a:p>
        </p:txBody>
      </p:sp>
      <p:sp>
        <p:nvSpPr>
          <p:cNvPr id="24" name="Text Box 34"/>
          <p:cNvSpPr txBox="1">
            <a:spLocks noChangeArrowheads="1"/>
          </p:cNvSpPr>
          <p:nvPr/>
        </p:nvSpPr>
        <p:spPr bwMode="auto">
          <a:xfrm>
            <a:off x="2684740" y="3526804"/>
            <a:ext cx="1612900" cy="1800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rgbClr val="4D4D4D"/>
                </a:solidFill>
                <a:latin typeface="Verdana" charset="0"/>
                <a:cs typeface="Verdana" charset="0"/>
              </a:rPr>
              <a:t>Conferences</a:t>
            </a:r>
            <a:endParaRPr lang="en-US" sz="1600" dirty="0">
              <a:solidFill>
                <a:srgbClr val="4D4D4D"/>
              </a:solidFill>
              <a:latin typeface="Verdana" charset="0"/>
              <a:cs typeface="Verdana" charset="0"/>
            </a:endParaRPr>
          </a:p>
          <a:p>
            <a:pPr algn="ctr" eaLnBrk="1" hangingPunct="1">
              <a:spcBef>
                <a:spcPts val="1800"/>
              </a:spcBef>
            </a:pPr>
            <a:r>
              <a:rPr lang="en-US" sz="1600" dirty="0" smtClean="0">
                <a:solidFill>
                  <a:srgbClr val="4D4D4D"/>
                </a:solidFill>
                <a:latin typeface="Verdana" charset="0"/>
                <a:cs typeface="Verdana" charset="0"/>
              </a:rPr>
              <a:t>Academic Papers</a:t>
            </a:r>
            <a:br>
              <a:rPr lang="en-US" sz="1600" dirty="0" smtClean="0">
                <a:solidFill>
                  <a:srgbClr val="4D4D4D"/>
                </a:solidFill>
                <a:latin typeface="Verdana" charset="0"/>
                <a:cs typeface="Verdana" charset="0"/>
              </a:rPr>
            </a:br>
            <a:r>
              <a:rPr lang="en-US" sz="1600" dirty="0" smtClean="0">
                <a:solidFill>
                  <a:srgbClr val="4D4D4D"/>
                </a:solidFill>
                <a:latin typeface="Verdana" charset="0"/>
                <a:cs typeface="Verdana" charset="0"/>
              </a:rPr>
              <a:t/>
            </a:r>
            <a:br>
              <a:rPr lang="en-US" sz="1600" dirty="0" smtClean="0">
                <a:solidFill>
                  <a:srgbClr val="4D4D4D"/>
                </a:solidFill>
                <a:latin typeface="Verdana" charset="0"/>
                <a:cs typeface="Verdana" charset="0"/>
              </a:rPr>
            </a:br>
            <a:r>
              <a:rPr lang="en-US" sz="1600" dirty="0" smtClean="0">
                <a:solidFill>
                  <a:srgbClr val="4D4D4D"/>
                </a:solidFill>
                <a:latin typeface="Verdana" charset="0"/>
                <a:cs typeface="Verdana" charset="0"/>
              </a:rPr>
              <a:t>Expert Contributors</a:t>
            </a:r>
            <a:endParaRPr lang="en-US" sz="1600" dirty="0">
              <a:solidFill>
                <a:srgbClr val="4D4D4D"/>
              </a:solidFill>
              <a:latin typeface="Verdana" charset="0"/>
              <a:cs typeface="Verdana" charset="0"/>
            </a:endParaRPr>
          </a:p>
        </p:txBody>
      </p:sp>
      <p:sp>
        <p:nvSpPr>
          <p:cNvPr id="17" name="Rectangle 30"/>
          <p:cNvSpPr>
            <a:spLocks noChangeArrowheads="1"/>
          </p:cNvSpPr>
          <p:nvPr/>
        </p:nvSpPr>
        <p:spPr bwMode="auto">
          <a:xfrm>
            <a:off x="4729440" y="2673589"/>
            <a:ext cx="1752600" cy="3290605"/>
          </a:xfrm>
          <a:prstGeom prst="rect">
            <a:avLst/>
          </a:prstGeom>
          <a:solidFill>
            <a:srgbClr val="DDDDDD">
              <a:alpha val="75000"/>
            </a:srgbClr>
          </a:solidFill>
          <a:ln w="9525">
            <a:solidFill>
              <a:srgbClr val="DDDDDD"/>
            </a:solidFill>
            <a:miter lim="800000"/>
            <a:headEnd/>
            <a:tailEnd/>
          </a:ln>
        </p:spPr>
        <p:txBody>
          <a:bodyPr wrap="none" anchor="ctr"/>
          <a:lstStyle/>
          <a:p>
            <a:pPr algn="ctr">
              <a:spcBef>
                <a:spcPct val="50000"/>
              </a:spcBef>
            </a:pPr>
            <a:endParaRPr lang="en-US" sz="1800">
              <a:solidFill>
                <a:srgbClr val="000000"/>
              </a:solidFill>
              <a:latin typeface="Trebuchet MS" charset="0"/>
            </a:endParaRPr>
          </a:p>
        </p:txBody>
      </p:sp>
      <p:sp>
        <p:nvSpPr>
          <p:cNvPr id="21" name="Text Box 27"/>
          <p:cNvSpPr txBox="1">
            <a:spLocks noChangeArrowheads="1"/>
          </p:cNvSpPr>
          <p:nvPr/>
        </p:nvSpPr>
        <p:spPr bwMode="auto">
          <a:xfrm>
            <a:off x="4792940" y="2749790"/>
            <a:ext cx="16129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Trebuchet MS" charset="0"/>
                <a:ea typeface="ＭＳ Ｐゴシック" charset="-128"/>
              </a:defRPr>
            </a:lvl1pPr>
            <a:lvl2pPr marL="37931725" indent="-37474525" eaLnBrk="0" hangingPunct="0">
              <a:defRPr sz="2400">
                <a:solidFill>
                  <a:schemeClr val="tx2"/>
                </a:solidFill>
                <a:latin typeface="Trebuchet MS" charset="0"/>
                <a:ea typeface="ＭＳ Ｐゴシック" charset="-128"/>
              </a:defRPr>
            </a:lvl2pPr>
            <a:lvl3pPr eaLnBrk="0" hangingPunct="0">
              <a:defRPr sz="2400">
                <a:solidFill>
                  <a:schemeClr val="tx2"/>
                </a:solidFill>
                <a:latin typeface="Trebuchet MS" charset="0"/>
                <a:ea typeface="ＭＳ Ｐゴシック" charset="-128"/>
              </a:defRPr>
            </a:lvl3pPr>
            <a:lvl4pPr eaLnBrk="0" hangingPunct="0">
              <a:defRPr sz="2400">
                <a:solidFill>
                  <a:schemeClr val="tx2"/>
                </a:solidFill>
                <a:latin typeface="Trebuchet MS" charset="0"/>
                <a:ea typeface="ＭＳ Ｐゴシック" charset="-128"/>
              </a:defRPr>
            </a:lvl4pPr>
            <a:lvl5pPr eaLnBrk="0" hangingPunct="0">
              <a:defRPr sz="2400">
                <a:solidFill>
                  <a:schemeClr val="tx2"/>
                </a:solidFill>
                <a:latin typeface="Trebuchet MS" charset="0"/>
                <a:ea typeface="ＭＳ Ｐゴシック" charset="-128"/>
              </a:defRPr>
            </a:lvl5pPr>
            <a:lvl6pPr marL="457200" eaLnBrk="0" fontAlgn="base" hangingPunct="0">
              <a:spcBef>
                <a:spcPct val="50000"/>
              </a:spcBef>
              <a:spcAft>
                <a:spcPct val="0"/>
              </a:spcAft>
              <a:defRPr sz="2400">
                <a:solidFill>
                  <a:schemeClr val="tx2"/>
                </a:solidFill>
                <a:latin typeface="Trebuchet MS" charset="0"/>
                <a:ea typeface="ＭＳ Ｐゴシック" charset="-128"/>
              </a:defRPr>
            </a:lvl6pPr>
            <a:lvl7pPr marL="914400" eaLnBrk="0" fontAlgn="base" hangingPunct="0">
              <a:spcBef>
                <a:spcPct val="50000"/>
              </a:spcBef>
              <a:spcAft>
                <a:spcPct val="0"/>
              </a:spcAft>
              <a:defRPr sz="2400">
                <a:solidFill>
                  <a:schemeClr val="tx2"/>
                </a:solidFill>
                <a:latin typeface="Trebuchet MS" charset="0"/>
                <a:ea typeface="ＭＳ Ｐゴシック" charset="-128"/>
              </a:defRPr>
            </a:lvl7pPr>
            <a:lvl8pPr marL="1371600" eaLnBrk="0" fontAlgn="base" hangingPunct="0">
              <a:spcBef>
                <a:spcPct val="50000"/>
              </a:spcBef>
              <a:spcAft>
                <a:spcPct val="0"/>
              </a:spcAft>
              <a:defRPr sz="2400">
                <a:solidFill>
                  <a:schemeClr val="tx2"/>
                </a:solidFill>
                <a:latin typeface="Trebuchet MS" charset="0"/>
                <a:ea typeface="ＭＳ Ｐゴシック" charset="-128"/>
              </a:defRPr>
            </a:lvl8pPr>
            <a:lvl9pPr marL="1828800" eaLnBrk="0" fontAlgn="base" hangingPunct="0">
              <a:spcBef>
                <a:spcPct val="50000"/>
              </a:spcBef>
              <a:spcAft>
                <a:spcPct val="0"/>
              </a:spcAft>
              <a:defRPr sz="2400">
                <a:solidFill>
                  <a:schemeClr val="tx2"/>
                </a:solidFill>
                <a:latin typeface="Trebuchet MS" charset="0"/>
                <a:ea typeface="ＭＳ Ｐゴシック" charset="-128"/>
              </a:defRPr>
            </a:lvl9pPr>
          </a:lstStyle>
          <a:p>
            <a:pPr algn="ctr" eaLnBrk="1" hangingPunct="1">
              <a:spcBef>
                <a:spcPct val="50000"/>
              </a:spcBef>
              <a:defRPr/>
            </a:pPr>
            <a:r>
              <a:rPr lang="en-US" sz="1600" b="1" dirty="0" smtClean="0">
                <a:solidFill>
                  <a:srgbClr val="C00000"/>
                </a:solidFill>
                <a:latin typeface="Verdana"/>
                <a:cs typeface="Verdana"/>
              </a:rPr>
              <a:t>158 Journals</a:t>
            </a:r>
          </a:p>
        </p:txBody>
      </p:sp>
      <p:sp>
        <p:nvSpPr>
          <p:cNvPr id="25" name="Text Box 35"/>
          <p:cNvSpPr txBox="1">
            <a:spLocks noChangeArrowheads="1"/>
          </p:cNvSpPr>
          <p:nvPr/>
        </p:nvSpPr>
        <p:spPr bwMode="auto">
          <a:xfrm>
            <a:off x="4733279" y="3526804"/>
            <a:ext cx="1754544"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dirty="0" smtClean="0">
                <a:solidFill>
                  <a:srgbClr val="4D4D4D"/>
                </a:solidFill>
                <a:latin typeface="Verdana" charset="0"/>
                <a:cs typeface="Verdana" charset="0"/>
              </a:rPr>
              <a:t>Peer-Reviewed</a:t>
            </a:r>
            <a:br>
              <a:rPr lang="en-US" sz="1500" dirty="0" smtClean="0">
                <a:solidFill>
                  <a:srgbClr val="4D4D4D"/>
                </a:solidFill>
                <a:latin typeface="Verdana" charset="0"/>
                <a:cs typeface="Verdana" charset="0"/>
              </a:rPr>
            </a:br>
            <a:r>
              <a:rPr lang="en-US" sz="1500" dirty="0" smtClean="0">
                <a:solidFill>
                  <a:srgbClr val="4D4D4D"/>
                </a:solidFill>
                <a:latin typeface="Verdana" charset="0"/>
                <a:cs typeface="Verdana" charset="0"/>
              </a:rPr>
              <a:t/>
            </a:r>
            <a:br>
              <a:rPr lang="en-US" sz="1500" dirty="0" smtClean="0">
                <a:solidFill>
                  <a:srgbClr val="4D4D4D"/>
                </a:solidFill>
                <a:latin typeface="Verdana" charset="0"/>
                <a:cs typeface="Verdana" charset="0"/>
              </a:rPr>
            </a:br>
            <a:r>
              <a:rPr lang="en-US" sz="1500" dirty="0" smtClean="0">
                <a:solidFill>
                  <a:srgbClr val="4D4D4D"/>
                </a:solidFill>
                <a:latin typeface="Verdana" charset="0"/>
                <a:cs typeface="Verdana" charset="0"/>
              </a:rPr>
              <a:t>Comprehensive</a:t>
            </a:r>
            <a:br>
              <a:rPr lang="en-US" sz="1500" dirty="0" smtClean="0">
                <a:solidFill>
                  <a:srgbClr val="4D4D4D"/>
                </a:solidFill>
                <a:latin typeface="Verdana" charset="0"/>
                <a:cs typeface="Verdana" charset="0"/>
              </a:rPr>
            </a:br>
            <a:r>
              <a:rPr lang="en-US" sz="1500" dirty="0" smtClean="0">
                <a:solidFill>
                  <a:srgbClr val="4D4D4D"/>
                </a:solidFill>
                <a:latin typeface="Verdana" charset="0"/>
                <a:cs typeface="Verdana" charset="0"/>
              </a:rPr>
              <a:t/>
            </a:r>
            <a:br>
              <a:rPr lang="en-US" sz="1500" dirty="0" smtClean="0">
                <a:solidFill>
                  <a:srgbClr val="4D4D4D"/>
                </a:solidFill>
                <a:latin typeface="Verdana" charset="0"/>
                <a:cs typeface="Verdana" charset="0"/>
              </a:rPr>
            </a:br>
            <a:r>
              <a:rPr lang="en-US" sz="1500" dirty="0" smtClean="0">
                <a:solidFill>
                  <a:srgbClr val="4D4D4D"/>
                </a:solidFill>
                <a:latin typeface="Verdana" charset="0"/>
                <a:cs typeface="Verdana" charset="0"/>
              </a:rPr>
              <a:t>Prestigious Indices</a:t>
            </a:r>
            <a:endParaRPr lang="en-US" sz="1500" dirty="0">
              <a:solidFill>
                <a:srgbClr val="4D4D4D"/>
              </a:solidFill>
              <a:latin typeface="Verdana" charset="0"/>
              <a:cs typeface="Verdana" charset="0"/>
            </a:endParaRPr>
          </a:p>
        </p:txBody>
      </p:sp>
      <p:sp>
        <p:nvSpPr>
          <p:cNvPr id="18" name="Rectangle 31"/>
          <p:cNvSpPr>
            <a:spLocks noChangeArrowheads="1"/>
          </p:cNvSpPr>
          <p:nvPr/>
        </p:nvSpPr>
        <p:spPr bwMode="auto">
          <a:xfrm>
            <a:off x="6812240" y="2673590"/>
            <a:ext cx="1752600" cy="3290605"/>
          </a:xfrm>
          <a:prstGeom prst="rect">
            <a:avLst/>
          </a:prstGeom>
          <a:solidFill>
            <a:srgbClr val="DDDDDD">
              <a:alpha val="75000"/>
            </a:srgbClr>
          </a:solidFill>
          <a:ln w="9525">
            <a:solidFill>
              <a:srgbClr val="DDDDDD"/>
            </a:solidFill>
            <a:miter lim="800000"/>
            <a:headEnd/>
            <a:tailEnd/>
          </a:ln>
        </p:spPr>
        <p:txBody>
          <a:bodyPr wrap="none" anchor="ctr"/>
          <a:lstStyle/>
          <a:p>
            <a:pPr algn="ctr">
              <a:spcBef>
                <a:spcPct val="50000"/>
              </a:spcBef>
            </a:pPr>
            <a:endParaRPr lang="en-US" sz="1800">
              <a:solidFill>
                <a:srgbClr val="000000"/>
              </a:solidFill>
              <a:latin typeface="Trebuchet MS" charset="0"/>
            </a:endParaRPr>
          </a:p>
        </p:txBody>
      </p:sp>
      <p:sp>
        <p:nvSpPr>
          <p:cNvPr id="22" name="Text Box 28"/>
          <p:cNvSpPr txBox="1">
            <a:spLocks noChangeArrowheads="1"/>
          </p:cNvSpPr>
          <p:nvPr/>
        </p:nvSpPr>
        <p:spPr bwMode="auto">
          <a:xfrm>
            <a:off x="6847223" y="2753787"/>
            <a:ext cx="1701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Trebuchet MS" charset="0"/>
                <a:ea typeface="ＭＳ Ｐゴシック" charset="-128"/>
              </a:defRPr>
            </a:lvl1pPr>
            <a:lvl2pPr marL="37931725" indent="-37474525" eaLnBrk="0" hangingPunct="0">
              <a:defRPr sz="2400">
                <a:solidFill>
                  <a:schemeClr val="tx2"/>
                </a:solidFill>
                <a:latin typeface="Trebuchet MS" charset="0"/>
                <a:ea typeface="ＭＳ Ｐゴシック" charset="-128"/>
              </a:defRPr>
            </a:lvl2pPr>
            <a:lvl3pPr eaLnBrk="0" hangingPunct="0">
              <a:defRPr sz="2400">
                <a:solidFill>
                  <a:schemeClr val="tx2"/>
                </a:solidFill>
                <a:latin typeface="Trebuchet MS" charset="0"/>
                <a:ea typeface="ＭＳ Ｐゴシック" charset="-128"/>
              </a:defRPr>
            </a:lvl3pPr>
            <a:lvl4pPr eaLnBrk="0" hangingPunct="0">
              <a:defRPr sz="2400">
                <a:solidFill>
                  <a:schemeClr val="tx2"/>
                </a:solidFill>
                <a:latin typeface="Trebuchet MS" charset="0"/>
                <a:ea typeface="ＭＳ Ｐゴシック" charset="-128"/>
              </a:defRPr>
            </a:lvl4pPr>
            <a:lvl5pPr eaLnBrk="0" hangingPunct="0">
              <a:defRPr sz="2400">
                <a:solidFill>
                  <a:schemeClr val="tx2"/>
                </a:solidFill>
                <a:latin typeface="Trebuchet MS" charset="0"/>
                <a:ea typeface="ＭＳ Ｐゴシック" charset="-128"/>
              </a:defRPr>
            </a:lvl5pPr>
            <a:lvl6pPr marL="457200" eaLnBrk="0" fontAlgn="base" hangingPunct="0">
              <a:spcBef>
                <a:spcPct val="50000"/>
              </a:spcBef>
              <a:spcAft>
                <a:spcPct val="0"/>
              </a:spcAft>
              <a:defRPr sz="2400">
                <a:solidFill>
                  <a:schemeClr val="tx2"/>
                </a:solidFill>
                <a:latin typeface="Trebuchet MS" charset="0"/>
                <a:ea typeface="ＭＳ Ｐゴシック" charset="-128"/>
              </a:defRPr>
            </a:lvl6pPr>
            <a:lvl7pPr marL="914400" eaLnBrk="0" fontAlgn="base" hangingPunct="0">
              <a:spcBef>
                <a:spcPct val="50000"/>
              </a:spcBef>
              <a:spcAft>
                <a:spcPct val="0"/>
              </a:spcAft>
              <a:defRPr sz="2400">
                <a:solidFill>
                  <a:schemeClr val="tx2"/>
                </a:solidFill>
                <a:latin typeface="Trebuchet MS" charset="0"/>
                <a:ea typeface="ＭＳ Ｐゴシック" charset="-128"/>
              </a:defRPr>
            </a:lvl7pPr>
            <a:lvl8pPr marL="1371600" eaLnBrk="0" fontAlgn="base" hangingPunct="0">
              <a:spcBef>
                <a:spcPct val="50000"/>
              </a:spcBef>
              <a:spcAft>
                <a:spcPct val="0"/>
              </a:spcAft>
              <a:defRPr sz="2400">
                <a:solidFill>
                  <a:schemeClr val="tx2"/>
                </a:solidFill>
                <a:latin typeface="Trebuchet MS" charset="0"/>
                <a:ea typeface="ＭＳ Ｐゴシック" charset="-128"/>
              </a:defRPr>
            </a:lvl8pPr>
            <a:lvl9pPr marL="1828800" eaLnBrk="0" fontAlgn="base" hangingPunct="0">
              <a:spcBef>
                <a:spcPct val="50000"/>
              </a:spcBef>
              <a:spcAft>
                <a:spcPct val="0"/>
              </a:spcAft>
              <a:defRPr sz="2400">
                <a:solidFill>
                  <a:schemeClr val="tx2"/>
                </a:solidFill>
                <a:latin typeface="Trebuchet MS" charset="0"/>
                <a:ea typeface="ＭＳ Ｐゴシック" charset="-128"/>
              </a:defRPr>
            </a:lvl9pPr>
          </a:lstStyle>
          <a:p>
            <a:pPr algn="ctr" eaLnBrk="1" hangingPunct="1">
              <a:spcBef>
                <a:spcPct val="50000"/>
              </a:spcBef>
              <a:defRPr/>
            </a:pPr>
            <a:r>
              <a:rPr lang="en-US" sz="1600" b="1" dirty="0" smtClean="0">
                <a:solidFill>
                  <a:srgbClr val="C00000"/>
                </a:solidFill>
                <a:latin typeface="Verdana"/>
                <a:cs typeface="Verdana"/>
              </a:rPr>
              <a:t>Over 3,000 Books</a:t>
            </a:r>
            <a:endParaRPr lang="en-US" sz="1600" dirty="0" smtClean="0">
              <a:solidFill>
                <a:srgbClr val="C00000"/>
              </a:solidFill>
              <a:latin typeface="Verdana"/>
              <a:cs typeface="Verdana"/>
            </a:endParaRPr>
          </a:p>
        </p:txBody>
      </p:sp>
      <p:sp>
        <p:nvSpPr>
          <p:cNvPr id="26" name="Text Box 36"/>
          <p:cNvSpPr txBox="1">
            <a:spLocks noChangeArrowheads="1"/>
          </p:cNvSpPr>
          <p:nvPr/>
        </p:nvSpPr>
        <p:spPr bwMode="auto">
          <a:xfrm>
            <a:off x="6806457" y="3526804"/>
            <a:ext cx="175965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smtClean="0">
                <a:solidFill>
                  <a:srgbClr val="4D4D4D"/>
                </a:solidFill>
                <a:latin typeface="Verdana" charset="0"/>
                <a:cs typeface="Verdana" charset="0"/>
              </a:rPr>
              <a:t>Cutting-Edge Research</a:t>
            </a:r>
            <a:br>
              <a:rPr lang="en-US" sz="1600" dirty="0" smtClean="0">
                <a:solidFill>
                  <a:srgbClr val="4D4D4D"/>
                </a:solidFill>
                <a:latin typeface="Verdana" charset="0"/>
                <a:cs typeface="Verdana" charset="0"/>
              </a:rPr>
            </a:br>
            <a:r>
              <a:rPr lang="en-US" sz="1600" dirty="0" smtClean="0">
                <a:solidFill>
                  <a:srgbClr val="4D4D4D"/>
                </a:solidFill>
                <a:latin typeface="Verdana" charset="0"/>
                <a:cs typeface="Verdana" charset="0"/>
              </a:rPr>
              <a:t/>
            </a:r>
            <a:br>
              <a:rPr lang="en-US" sz="1600" dirty="0" smtClean="0">
                <a:solidFill>
                  <a:srgbClr val="4D4D4D"/>
                </a:solidFill>
                <a:latin typeface="Verdana" charset="0"/>
                <a:cs typeface="Verdana" charset="0"/>
              </a:rPr>
            </a:br>
            <a:r>
              <a:rPr lang="en-US" sz="1600" dirty="0">
                <a:solidFill>
                  <a:srgbClr val="4D4D4D"/>
                </a:solidFill>
                <a:latin typeface="Verdana" charset="0"/>
                <a:cs typeface="Verdana" charset="0"/>
              </a:rPr>
              <a:t>Highly </a:t>
            </a:r>
            <a:r>
              <a:rPr lang="en-US" sz="1600" dirty="0" smtClean="0">
                <a:solidFill>
                  <a:srgbClr val="4D4D4D"/>
                </a:solidFill>
                <a:latin typeface="Verdana" charset="0"/>
                <a:cs typeface="Verdana" charset="0"/>
              </a:rPr>
              <a:t>Cited</a:t>
            </a:r>
            <a:br>
              <a:rPr lang="en-US" sz="1600" dirty="0" smtClean="0">
                <a:solidFill>
                  <a:srgbClr val="4D4D4D"/>
                </a:solidFill>
                <a:latin typeface="Verdana" charset="0"/>
                <a:cs typeface="Verdana" charset="0"/>
              </a:rPr>
            </a:br>
            <a:r>
              <a:rPr lang="en-US" sz="1600" dirty="0" smtClean="0">
                <a:solidFill>
                  <a:srgbClr val="4D4D4D"/>
                </a:solidFill>
                <a:latin typeface="Verdana" charset="0"/>
                <a:cs typeface="Verdana" charset="0"/>
              </a:rPr>
              <a:t/>
            </a:r>
            <a:br>
              <a:rPr lang="en-US" sz="1600" dirty="0" smtClean="0">
                <a:solidFill>
                  <a:srgbClr val="4D4D4D"/>
                </a:solidFill>
                <a:latin typeface="Verdana" charset="0"/>
                <a:cs typeface="Verdana" charset="0"/>
              </a:rPr>
            </a:br>
            <a:r>
              <a:rPr lang="en-US" sz="1600" dirty="0" smtClean="0">
                <a:solidFill>
                  <a:srgbClr val="4D4D4D"/>
                </a:solidFill>
                <a:latin typeface="Verdana" charset="0"/>
                <a:cs typeface="Verdana" charset="0"/>
              </a:rPr>
              <a:t>200 Subject Areas</a:t>
            </a:r>
            <a:endParaRPr lang="en-US" sz="1600" dirty="0">
              <a:solidFill>
                <a:srgbClr val="4D4D4D"/>
              </a:solidFill>
              <a:latin typeface="Verdana" charset="0"/>
              <a:cs typeface="Verdana" charset="0"/>
            </a:endParaRPr>
          </a:p>
        </p:txBody>
      </p:sp>
      <p:sp>
        <p:nvSpPr>
          <p:cNvPr id="19" name="Rectangle 32"/>
          <p:cNvSpPr>
            <a:spLocks noChangeArrowheads="1"/>
          </p:cNvSpPr>
          <p:nvPr/>
        </p:nvSpPr>
        <p:spPr bwMode="auto">
          <a:xfrm>
            <a:off x="8930023" y="2664133"/>
            <a:ext cx="1752600" cy="3300062"/>
          </a:xfrm>
          <a:prstGeom prst="rect">
            <a:avLst/>
          </a:prstGeom>
          <a:solidFill>
            <a:srgbClr val="DDDDDD">
              <a:alpha val="75000"/>
            </a:srgbClr>
          </a:solidFill>
          <a:ln w="9525">
            <a:solidFill>
              <a:srgbClr val="DDDDDD"/>
            </a:solidFill>
            <a:miter lim="800000"/>
            <a:headEnd/>
            <a:tailEnd/>
          </a:ln>
        </p:spPr>
        <p:txBody>
          <a:bodyPr wrap="none" anchor="ctr"/>
          <a:lstStyle/>
          <a:p>
            <a:pPr algn="ctr">
              <a:spcBef>
                <a:spcPct val="50000"/>
              </a:spcBef>
            </a:pPr>
            <a:endParaRPr lang="en-US" sz="1800">
              <a:solidFill>
                <a:srgbClr val="000000"/>
              </a:solidFill>
              <a:latin typeface="Trebuchet MS" charset="0"/>
            </a:endParaRPr>
          </a:p>
        </p:txBody>
      </p:sp>
      <p:sp>
        <p:nvSpPr>
          <p:cNvPr id="23" name="Text Box 33"/>
          <p:cNvSpPr txBox="1">
            <a:spLocks noChangeArrowheads="1"/>
          </p:cNvSpPr>
          <p:nvPr/>
        </p:nvSpPr>
        <p:spPr bwMode="auto">
          <a:xfrm>
            <a:off x="8944459" y="2749790"/>
            <a:ext cx="1701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Trebuchet MS" charset="0"/>
                <a:ea typeface="ＭＳ Ｐゴシック" charset="-128"/>
              </a:defRPr>
            </a:lvl1pPr>
            <a:lvl2pPr marL="37931725" indent="-37474525" eaLnBrk="0" hangingPunct="0">
              <a:defRPr sz="2400">
                <a:solidFill>
                  <a:schemeClr val="tx2"/>
                </a:solidFill>
                <a:latin typeface="Trebuchet MS" charset="0"/>
                <a:ea typeface="ＭＳ Ｐゴシック" charset="-128"/>
              </a:defRPr>
            </a:lvl2pPr>
            <a:lvl3pPr eaLnBrk="0" hangingPunct="0">
              <a:defRPr sz="2400">
                <a:solidFill>
                  <a:schemeClr val="tx2"/>
                </a:solidFill>
                <a:latin typeface="Trebuchet MS" charset="0"/>
                <a:ea typeface="ＭＳ Ｐゴシック" charset="-128"/>
              </a:defRPr>
            </a:lvl3pPr>
            <a:lvl4pPr eaLnBrk="0" hangingPunct="0">
              <a:defRPr sz="2400">
                <a:solidFill>
                  <a:schemeClr val="tx2"/>
                </a:solidFill>
                <a:latin typeface="Trebuchet MS" charset="0"/>
                <a:ea typeface="ＭＳ Ｐゴシック" charset="-128"/>
              </a:defRPr>
            </a:lvl4pPr>
            <a:lvl5pPr eaLnBrk="0" hangingPunct="0">
              <a:defRPr sz="2400">
                <a:solidFill>
                  <a:schemeClr val="tx2"/>
                </a:solidFill>
                <a:latin typeface="Trebuchet MS" charset="0"/>
                <a:ea typeface="ＭＳ Ｐゴシック" charset="-128"/>
              </a:defRPr>
            </a:lvl5pPr>
            <a:lvl6pPr marL="457200" eaLnBrk="0" fontAlgn="base" hangingPunct="0">
              <a:spcBef>
                <a:spcPct val="50000"/>
              </a:spcBef>
              <a:spcAft>
                <a:spcPct val="0"/>
              </a:spcAft>
              <a:defRPr sz="2400">
                <a:solidFill>
                  <a:schemeClr val="tx2"/>
                </a:solidFill>
                <a:latin typeface="Trebuchet MS" charset="0"/>
                <a:ea typeface="ＭＳ Ｐゴシック" charset="-128"/>
              </a:defRPr>
            </a:lvl6pPr>
            <a:lvl7pPr marL="914400" eaLnBrk="0" fontAlgn="base" hangingPunct="0">
              <a:spcBef>
                <a:spcPct val="50000"/>
              </a:spcBef>
              <a:spcAft>
                <a:spcPct val="0"/>
              </a:spcAft>
              <a:defRPr sz="2400">
                <a:solidFill>
                  <a:schemeClr val="tx2"/>
                </a:solidFill>
                <a:latin typeface="Trebuchet MS" charset="0"/>
                <a:ea typeface="ＭＳ Ｐゴシック" charset="-128"/>
              </a:defRPr>
            </a:lvl7pPr>
            <a:lvl8pPr marL="1371600" eaLnBrk="0" fontAlgn="base" hangingPunct="0">
              <a:spcBef>
                <a:spcPct val="50000"/>
              </a:spcBef>
              <a:spcAft>
                <a:spcPct val="0"/>
              </a:spcAft>
              <a:defRPr sz="2400">
                <a:solidFill>
                  <a:schemeClr val="tx2"/>
                </a:solidFill>
                <a:latin typeface="Trebuchet MS" charset="0"/>
                <a:ea typeface="ＭＳ Ｐゴシック" charset="-128"/>
              </a:defRPr>
            </a:lvl8pPr>
            <a:lvl9pPr marL="1828800" eaLnBrk="0" fontAlgn="base" hangingPunct="0">
              <a:spcBef>
                <a:spcPct val="50000"/>
              </a:spcBef>
              <a:spcAft>
                <a:spcPct val="0"/>
              </a:spcAft>
              <a:defRPr sz="2400">
                <a:solidFill>
                  <a:schemeClr val="tx2"/>
                </a:solidFill>
                <a:latin typeface="Trebuchet MS" charset="0"/>
                <a:ea typeface="ＭＳ Ｐゴシック" charset="-128"/>
              </a:defRPr>
            </a:lvl9pPr>
          </a:lstStyle>
          <a:p>
            <a:pPr algn="ctr" eaLnBrk="1" hangingPunct="1">
              <a:spcBef>
                <a:spcPct val="50000"/>
              </a:spcBef>
              <a:defRPr/>
            </a:pPr>
            <a:r>
              <a:rPr lang="en-US" sz="1600" b="1" dirty="0" smtClean="0">
                <a:solidFill>
                  <a:srgbClr val="C00000"/>
                </a:solidFill>
                <a:latin typeface="Verdana"/>
                <a:cs typeface="Verdana"/>
              </a:rPr>
              <a:t>E-Resources Leader</a:t>
            </a:r>
          </a:p>
        </p:txBody>
      </p:sp>
      <p:sp>
        <p:nvSpPr>
          <p:cNvPr id="28" name="Text Box 34"/>
          <p:cNvSpPr txBox="1">
            <a:spLocks noChangeArrowheads="1"/>
          </p:cNvSpPr>
          <p:nvPr/>
        </p:nvSpPr>
        <p:spPr bwMode="auto">
          <a:xfrm>
            <a:off x="8944459" y="3526804"/>
            <a:ext cx="1717443"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600"/>
              </a:spcAft>
            </a:pPr>
            <a:r>
              <a:rPr lang="en-US" sz="1600" dirty="0" smtClean="0">
                <a:solidFill>
                  <a:srgbClr val="4D4D4D"/>
                </a:solidFill>
                <a:latin typeface="Verdana" charset="0"/>
                <a:cs typeface="Verdana" charset="0"/>
              </a:rPr>
              <a:t>Top-Rated </a:t>
            </a:r>
            <a:r>
              <a:rPr lang="en-US" sz="1600" dirty="0">
                <a:solidFill>
                  <a:srgbClr val="4D4D4D"/>
                </a:solidFill>
                <a:latin typeface="Verdana" charset="0"/>
                <a:cs typeface="Verdana" charset="0"/>
              </a:rPr>
              <a:t>Platform</a:t>
            </a:r>
            <a:br>
              <a:rPr lang="en-US" sz="1600" dirty="0">
                <a:solidFill>
                  <a:srgbClr val="4D4D4D"/>
                </a:solidFill>
                <a:latin typeface="Verdana" charset="0"/>
                <a:cs typeface="Verdana" charset="0"/>
              </a:rPr>
            </a:br>
            <a:r>
              <a:rPr lang="en-US" sz="1600" dirty="0">
                <a:solidFill>
                  <a:srgbClr val="4D4D4D"/>
                </a:solidFill>
                <a:latin typeface="Verdana" charset="0"/>
                <a:cs typeface="Verdana" charset="0"/>
              </a:rPr>
              <a:t/>
            </a:r>
            <a:br>
              <a:rPr lang="en-US" sz="1600" dirty="0">
                <a:solidFill>
                  <a:srgbClr val="4D4D4D"/>
                </a:solidFill>
                <a:latin typeface="Verdana" charset="0"/>
                <a:cs typeface="Verdana" charset="0"/>
              </a:rPr>
            </a:br>
            <a:r>
              <a:rPr lang="en-US" sz="1600" dirty="0" smtClean="0">
                <a:solidFill>
                  <a:srgbClr val="4D4D4D"/>
                </a:solidFill>
                <a:latin typeface="Verdana" charset="0"/>
                <a:cs typeface="Verdana" charset="0"/>
              </a:rPr>
              <a:t>Over 3,000 Customers in 160 Countries</a:t>
            </a:r>
            <a:br>
              <a:rPr lang="en-US" sz="1600" dirty="0" smtClean="0">
                <a:solidFill>
                  <a:srgbClr val="4D4D4D"/>
                </a:solidFill>
                <a:latin typeface="Verdana" charset="0"/>
                <a:cs typeface="Verdana" charset="0"/>
              </a:rPr>
            </a:br>
            <a:r>
              <a:rPr lang="en-US" sz="1600" dirty="0" smtClean="0">
                <a:solidFill>
                  <a:srgbClr val="4D4D4D"/>
                </a:solidFill>
                <a:latin typeface="Verdana" charset="0"/>
                <a:cs typeface="Verdana" charset="0"/>
              </a:rPr>
              <a:t/>
            </a:r>
            <a:br>
              <a:rPr lang="en-US" sz="1600" dirty="0" smtClean="0">
                <a:solidFill>
                  <a:srgbClr val="4D4D4D"/>
                </a:solidFill>
                <a:latin typeface="Verdana" charset="0"/>
                <a:cs typeface="Verdana" charset="0"/>
              </a:rPr>
            </a:br>
            <a:r>
              <a:rPr lang="en-US" sz="1600" dirty="0" smtClean="0">
                <a:solidFill>
                  <a:srgbClr val="4D4D4D"/>
                </a:solidFill>
                <a:latin typeface="Verdana" charset="0"/>
                <a:cs typeface="Verdana" charset="0"/>
              </a:rPr>
              <a:t>Academic Video Lectures</a:t>
            </a:r>
            <a:endParaRPr lang="en-US" sz="1600" dirty="0">
              <a:solidFill>
                <a:srgbClr val="4D4D4D"/>
              </a:solidFill>
              <a:latin typeface="Verdana" charset="0"/>
              <a:cs typeface="Verdana" charset="0"/>
            </a:endParaRPr>
          </a:p>
        </p:txBody>
      </p:sp>
      <p:sp>
        <p:nvSpPr>
          <p:cNvPr id="3" name="Rectangle 2"/>
          <p:cNvSpPr/>
          <p:nvPr/>
        </p:nvSpPr>
        <p:spPr>
          <a:xfrm>
            <a:off x="2973778" y="962789"/>
            <a:ext cx="7046544" cy="461665"/>
          </a:xfrm>
          <a:prstGeom prst="rect">
            <a:avLst/>
          </a:prstGeom>
        </p:spPr>
        <p:txBody>
          <a:bodyPr wrap="none">
            <a:spAutoFit/>
          </a:bodyPr>
          <a:lstStyle/>
          <a:p>
            <a:r>
              <a:rPr lang="en-US" sz="2400" dirty="0" smtClean="0"/>
              <a:t>Promote Information Science and Technology Research</a:t>
            </a:r>
            <a:endParaRPr lang="en-US" sz="2400" dirty="0"/>
          </a:p>
        </p:txBody>
      </p:sp>
    </p:spTree>
    <p:extLst>
      <p:ext uri="{BB962C8B-B14F-4D97-AF65-F5344CB8AC3E}">
        <p14:creationId xmlns:p14="http://schemas.microsoft.com/office/powerpoint/2010/main" val="2092143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39250" y="365125"/>
            <a:ext cx="10515600" cy="766989"/>
          </a:xfrm>
        </p:spPr>
        <p:txBody>
          <a:bodyPr>
            <a:normAutofit/>
          </a:bodyPr>
          <a:lstStyle/>
          <a:p>
            <a:r>
              <a:rPr lang="en-US" sz="3200" b="1" dirty="0" smtClean="0">
                <a:solidFill>
                  <a:srgbClr val="D35A28"/>
                </a:solidFill>
                <a:latin typeface="Helvetica LT Std Black" panose="020B0904030502020204" pitchFamily="34" charset="0"/>
              </a:rPr>
              <a:t>InfoSci-Videos Reviews and Testimonials</a:t>
            </a:r>
            <a:endParaRPr lang="en-US" sz="3200" b="1" i="1" dirty="0">
              <a:solidFill>
                <a:srgbClr val="D35A28"/>
              </a:solidFill>
              <a:latin typeface="Helvetica LT Std Black" panose="020B0904030502020204" pitchFamily="34" charset="0"/>
            </a:endParaRPr>
          </a:p>
        </p:txBody>
      </p:sp>
      <p:sp>
        <p:nvSpPr>
          <p:cNvPr id="6" name="Rectangle 5"/>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1164734" y="1122333"/>
            <a:ext cx="10590116" cy="2246509"/>
          </a:xfrm>
        </p:spPr>
        <p:txBody>
          <a:bodyPr>
            <a:noAutofit/>
          </a:bodyPr>
          <a:lstStyle/>
          <a:p>
            <a:r>
              <a:rPr lang="en-US" sz="2400" dirty="0"/>
              <a:t>"Amazing breadth, with online teaching and learning covered extensively. The cast of lecturers is quite international, although presentations are entirely in English. Videos are viewed directly in the browser window and may be expanded to a full-screen view while retaining quality."</a:t>
            </a:r>
            <a:br>
              <a:rPr lang="en-US" sz="2400" dirty="0"/>
            </a:br>
            <a:r>
              <a:rPr lang="en-US" sz="2400" dirty="0"/>
              <a:t>- </a:t>
            </a:r>
            <a:r>
              <a:rPr lang="en-US" sz="2400" i="1" dirty="0"/>
              <a:t>Bonnie J.M. </a:t>
            </a:r>
            <a:r>
              <a:rPr lang="en-US" sz="2400" i="1" dirty="0" err="1"/>
              <a:t>Swoger</a:t>
            </a:r>
            <a:r>
              <a:rPr lang="en-US" sz="2400" i="1" dirty="0"/>
              <a:t>, Library Journal </a:t>
            </a:r>
            <a:r>
              <a:rPr lang="en-US" sz="2400" dirty="0" smtClean="0"/>
              <a:t> </a:t>
            </a:r>
            <a:r>
              <a:rPr lang="en-US" sz="2400" dirty="0"/>
              <a:t/>
            </a:r>
            <a:br>
              <a:rPr lang="en-US" sz="2400" dirty="0"/>
            </a:br>
            <a:endParaRPr lang="en-US" sz="2400" dirty="0"/>
          </a:p>
        </p:txBody>
      </p:sp>
    </p:spTree>
    <p:extLst>
      <p:ext uri="{BB962C8B-B14F-4D97-AF65-F5344CB8AC3E}">
        <p14:creationId xmlns:p14="http://schemas.microsoft.com/office/powerpoint/2010/main" val="25010306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314" y="153738"/>
            <a:ext cx="79828126" cy="1371184"/>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130" y="3572290"/>
            <a:ext cx="79828126" cy="13711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219446" y="595110"/>
            <a:ext cx="10538121" cy="3906993"/>
          </a:xfrm>
        </p:spPr>
        <p:txBody>
          <a:bodyPr>
            <a:normAutofit/>
          </a:bodyPr>
          <a:lstStyle/>
          <a:p>
            <a:pPr algn="ctr"/>
            <a:r>
              <a:rPr lang="en-US" sz="6000" b="1" dirty="0" smtClean="0">
                <a:solidFill>
                  <a:srgbClr val="C00000"/>
                </a:solidFill>
                <a:latin typeface="Helvetica LT Std Black" panose="020B0904030502020204" pitchFamily="34" charset="0"/>
              </a:rPr>
              <a:t>Questions </a:t>
            </a:r>
            <a:br>
              <a:rPr lang="en-US" sz="6000" b="1" dirty="0" smtClean="0">
                <a:solidFill>
                  <a:srgbClr val="C00000"/>
                </a:solidFill>
                <a:latin typeface="Helvetica LT Std Black" panose="020B0904030502020204" pitchFamily="34" charset="0"/>
              </a:rPr>
            </a:br>
            <a:r>
              <a:rPr lang="en-US" sz="6000" b="1" dirty="0" smtClean="0">
                <a:solidFill>
                  <a:srgbClr val="C00000"/>
                </a:solidFill>
                <a:latin typeface="Helvetica LT Std Black" panose="020B0904030502020204" pitchFamily="34" charset="0"/>
              </a:rPr>
              <a:t>and Answers</a:t>
            </a:r>
            <a:endParaRPr lang="en-US" sz="6000" b="1" dirty="0">
              <a:solidFill>
                <a:srgbClr val="C00000"/>
              </a:solidFill>
              <a:latin typeface="Helvetica LT Std Black" panose="020B0904030502020204" pitchFamily="34" charset="0"/>
            </a:endParaRPr>
          </a:p>
        </p:txBody>
      </p:sp>
      <p:sp>
        <p:nvSpPr>
          <p:cNvPr id="5" name="Rectangle 4"/>
          <p:cNvSpPr/>
          <p:nvPr/>
        </p:nvSpPr>
        <p:spPr>
          <a:xfrm>
            <a:off x="0" y="0"/>
            <a:ext cx="827314" cy="6858000"/>
          </a:xfrm>
          <a:prstGeom prst="rect">
            <a:avLst/>
          </a:prstGeom>
          <a:solidFill>
            <a:srgbClr val="0B4D9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15" y="5454744"/>
            <a:ext cx="2811017" cy="1280574"/>
          </a:xfrm>
          <a:prstGeom prst="rect">
            <a:avLst/>
          </a:prstGeom>
        </p:spPr>
      </p:pic>
      <p:pic>
        <p:nvPicPr>
          <p:cNvPr id="10" name="Picture 9"/>
          <p:cNvPicPr>
            <a:picLocks noChangeAspect="1"/>
          </p:cNvPicPr>
          <p:nvPr/>
        </p:nvPicPr>
        <p:blipFill>
          <a:blip r:embed="rId5"/>
          <a:stretch>
            <a:fillRect/>
          </a:stretch>
        </p:blipFill>
        <p:spPr>
          <a:xfrm>
            <a:off x="7702409" y="5884949"/>
            <a:ext cx="3932261" cy="664522"/>
          </a:xfrm>
          <a:prstGeom prst="rect">
            <a:avLst/>
          </a:prstGeom>
        </p:spPr>
      </p:pic>
    </p:spTree>
    <p:extLst>
      <p:ext uri="{BB962C8B-B14F-4D97-AF65-F5344CB8AC3E}">
        <p14:creationId xmlns:p14="http://schemas.microsoft.com/office/powerpoint/2010/main" val="20624861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9000" fill="hold"/>
                                        <p:tgtEl>
                                          <p:spTgt spid="3"/>
                                        </p:tgtEl>
                                        <p:attrNameLst>
                                          <p:attrName>ppt_x</p:attrName>
                                        </p:attrNameLst>
                                      </p:cBhvr>
                                      <p:tavLst>
                                        <p:tav tm="0">
                                          <p:val>
                                            <p:strVal val="1+#ppt_w/2"/>
                                          </p:val>
                                        </p:tav>
                                        <p:tav tm="100000">
                                          <p:val>
                                            <p:strVal val="#ppt_x"/>
                                          </p:val>
                                        </p:tav>
                                      </p:tavLst>
                                    </p:anim>
                                    <p:anim calcmode="lin" valueType="num">
                                      <p:cBhvr additive="base">
                                        <p:cTn id="13" dur="590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9000" fill="hold"/>
                                        <p:tgtEl>
                                          <p:spTgt spid="9"/>
                                        </p:tgtEl>
                                        <p:attrNameLst>
                                          <p:attrName>ppt_x</p:attrName>
                                        </p:attrNameLst>
                                      </p:cBhvr>
                                      <p:tavLst>
                                        <p:tav tm="0">
                                          <p:val>
                                            <p:strVal val="0-#ppt_w/2"/>
                                          </p:val>
                                        </p:tav>
                                        <p:tav tm="100000">
                                          <p:val>
                                            <p:strVal val="#ppt_x"/>
                                          </p:val>
                                        </p:tav>
                                      </p:tavLst>
                                    </p:anim>
                                    <p:anim calcmode="lin" valueType="num">
                                      <p:cBhvr additive="base">
                                        <p:cTn id="17" dur="59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2" name="Title 1"/>
          <p:cNvSpPr>
            <a:spLocks noGrp="1"/>
          </p:cNvSpPr>
          <p:nvPr>
            <p:ph type="title"/>
          </p:nvPr>
        </p:nvSpPr>
        <p:spPr>
          <a:xfrm>
            <a:off x="1564889" y="1583781"/>
            <a:ext cx="9710728" cy="2810104"/>
          </a:xfrm>
        </p:spPr>
        <p:txBody>
          <a:bodyPr>
            <a:normAutofit/>
          </a:bodyPr>
          <a:lstStyle/>
          <a:p>
            <a:pPr algn="ctr"/>
            <a:r>
              <a:rPr lang="en-US" sz="6000" b="1" dirty="0" smtClean="0">
                <a:solidFill>
                  <a:srgbClr val="C00000"/>
                </a:solidFill>
                <a:latin typeface="Helvetica LT Std Black" panose="020B0904030502020204" pitchFamily="34" charset="0"/>
              </a:rPr>
              <a:t>Thank You</a:t>
            </a:r>
            <a:endParaRPr lang="en-US" sz="6000" b="1" dirty="0">
              <a:solidFill>
                <a:srgbClr val="C00000"/>
              </a:solidFill>
              <a:latin typeface="Helvetica LT Std Black" panose="020B0904030502020204" pitchFamily="34" charset="0"/>
            </a:endParaRP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15" y="5454744"/>
            <a:ext cx="2811017" cy="1280574"/>
          </a:xfrm>
          <a:prstGeom prst="rect">
            <a:avLst/>
          </a:prstGeom>
        </p:spPr>
      </p:pic>
      <p:pic>
        <p:nvPicPr>
          <p:cNvPr id="9" name="Picture 8"/>
          <p:cNvPicPr>
            <a:picLocks noChangeAspect="1"/>
          </p:cNvPicPr>
          <p:nvPr/>
        </p:nvPicPr>
        <p:blipFill>
          <a:blip r:embed="rId4"/>
          <a:stretch>
            <a:fillRect/>
          </a:stretch>
        </p:blipFill>
        <p:spPr>
          <a:xfrm>
            <a:off x="7600433" y="5678023"/>
            <a:ext cx="3932261" cy="664522"/>
          </a:xfrm>
          <a:prstGeom prst="rect">
            <a:avLst/>
          </a:prstGeom>
        </p:spPr>
      </p:pic>
    </p:spTree>
    <p:extLst>
      <p:ext uri="{BB962C8B-B14F-4D97-AF65-F5344CB8AC3E}">
        <p14:creationId xmlns:p14="http://schemas.microsoft.com/office/powerpoint/2010/main" val="21624589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373081">
            <a:off x="8163236" y="290898"/>
            <a:ext cx="3968413" cy="350378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77084" y="113808"/>
            <a:ext cx="8112712" cy="1325563"/>
          </a:xfrm>
        </p:spPr>
        <p:txBody>
          <a:bodyPr/>
          <a:lstStyle/>
          <a:p>
            <a:r>
              <a:rPr lang="en-US" b="1" dirty="0" smtClean="0">
                <a:solidFill>
                  <a:srgbClr val="C00000"/>
                </a:solidFill>
                <a:latin typeface="Helvetica LT Std Black" panose="020B0904030502020204" pitchFamily="34" charset="0"/>
              </a:rPr>
              <a:t>What is the challenge?</a:t>
            </a:r>
            <a:endParaRPr lang="en-US" b="1" dirty="0">
              <a:solidFill>
                <a:srgbClr val="C00000"/>
              </a:solidFill>
              <a:latin typeface="Helvetica LT Std Black" panose="020B0904030502020204" pitchFamily="34" charset="0"/>
            </a:endParaRP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TextBox 17"/>
          <p:cNvSpPr txBox="1"/>
          <p:nvPr/>
        </p:nvSpPr>
        <p:spPr>
          <a:xfrm>
            <a:off x="6619086" y="4582377"/>
            <a:ext cx="4038600" cy="1323439"/>
          </a:xfrm>
          <a:prstGeom prst="rect">
            <a:avLst/>
          </a:prstGeom>
          <a:noFill/>
        </p:spPr>
        <p:txBody>
          <a:bodyPr>
            <a:spAutoFit/>
          </a:bodyPr>
          <a:lstStyle/>
          <a:p>
            <a:pPr>
              <a:defRPr/>
            </a:pPr>
            <a:r>
              <a:rPr kumimoji="0" lang="en-US" sz="1400" b="0" i="1" u="none" strike="noStrike" kern="0" cap="none" spc="0" normalizeH="0" baseline="0" noProof="0" dirty="0" smtClean="0">
                <a:ln>
                  <a:noFill/>
                </a:ln>
                <a:solidFill>
                  <a:srgbClr val="F79646">
                    <a:lumMod val="75000"/>
                  </a:srgbClr>
                </a:solidFill>
                <a:effectLst/>
                <a:uLnTx/>
                <a:uFillTx/>
                <a:latin typeface="Verdana"/>
                <a:ea typeface="+mn-ea"/>
                <a:cs typeface="Verdana"/>
              </a:rPr>
              <a:t>“</a:t>
            </a:r>
            <a:r>
              <a:rPr lang="en-US" sz="1400" i="1" kern="0" dirty="0" smtClean="0">
                <a:solidFill>
                  <a:srgbClr val="F79646">
                    <a:lumMod val="75000"/>
                  </a:srgbClr>
                </a:solidFill>
                <a:latin typeface="Verdana"/>
                <a:cs typeface="Verdana"/>
              </a:rPr>
              <a:t>Universities have a responsibility to be more responsive to the needs of student and faculty innovators and researchers. It is time to get a reform underway, fast.</a:t>
            </a:r>
            <a:r>
              <a:rPr kumimoji="0" lang="en-US" sz="1400" b="0" i="1" u="none" strike="noStrike" kern="0" cap="none" spc="0" normalizeH="0" baseline="0" noProof="0" dirty="0" smtClean="0">
                <a:ln>
                  <a:noFill/>
                </a:ln>
                <a:solidFill>
                  <a:srgbClr val="F79646">
                    <a:lumMod val="75000"/>
                  </a:srgbClr>
                </a:solidFill>
                <a:effectLst/>
                <a:uLnTx/>
                <a:uFillTx/>
                <a:latin typeface="Verdana"/>
                <a:ea typeface="+mn-ea"/>
                <a:cs typeface="Verdana"/>
              </a:rPr>
              <a:t>” </a:t>
            </a:r>
            <a:endParaRPr kumimoji="0" lang="en-US" sz="1400" b="0" i="1" u="none" strike="noStrike" kern="0" cap="none" spc="0" normalizeH="0" baseline="0" noProof="0" dirty="0">
              <a:ln>
                <a:noFill/>
              </a:ln>
              <a:solidFill>
                <a:srgbClr val="F79646">
                  <a:lumMod val="75000"/>
                </a:srgbClr>
              </a:solidFill>
              <a:effectLst/>
              <a:uLnTx/>
              <a:uFillTx/>
              <a:latin typeface="Verdana"/>
              <a:ea typeface="+mn-ea"/>
              <a:cs typeface="Verdana"/>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9C9C9C"/>
              </a:solidFill>
              <a:effectLst/>
              <a:uLnTx/>
              <a:uFillTx/>
              <a:latin typeface="Verdana"/>
              <a:ea typeface="+mn-ea"/>
              <a:cs typeface="Verdana"/>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F6F6F"/>
                </a:solidFill>
                <a:effectLst/>
                <a:uLnTx/>
                <a:uFillTx/>
                <a:latin typeface="Verdana"/>
                <a:ea typeface="+mn-ea"/>
                <a:cs typeface="Verdana"/>
              </a:rPr>
              <a:t>–The Chronicle of Higher Education, July 2015</a:t>
            </a:r>
            <a:endParaRPr kumimoji="0" lang="en-US" sz="1200" b="0" i="0" u="none" strike="noStrike" kern="0" cap="none" spc="0" normalizeH="0" baseline="0" noProof="0" dirty="0">
              <a:ln>
                <a:noFill/>
              </a:ln>
              <a:solidFill>
                <a:srgbClr val="6F6F6F"/>
              </a:solidFill>
              <a:effectLst/>
              <a:uLnTx/>
              <a:uFillTx/>
              <a:latin typeface="Verdana"/>
              <a:ea typeface="+mn-ea"/>
              <a:cs typeface="Verdana"/>
            </a:endParaRPr>
          </a:p>
        </p:txBody>
      </p:sp>
      <p:sp>
        <p:nvSpPr>
          <p:cNvPr id="9" name="Rectangle 8"/>
          <p:cNvSpPr/>
          <p:nvPr/>
        </p:nvSpPr>
        <p:spPr>
          <a:xfrm>
            <a:off x="1177084" y="1291301"/>
            <a:ext cx="6736909" cy="2677656"/>
          </a:xfrm>
          <a:prstGeom prst="rect">
            <a:avLst/>
          </a:prstGeom>
        </p:spPr>
        <p:txBody>
          <a:bodyPr wrap="none">
            <a:spAutoFit/>
          </a:bodyPr>
          <a:lstStyle/>
          <a:p>
            <a:r>
              <a:rPr lang="en-US" sz="2400" dirty="0"/>
              <a:t>Academic innovation requires technology </a:t>
            </a:r>
            <a:r>
              <a:rPr lang="en-US" sz="2400" dirty="0" smtClean="0"/>
              <a:t>research</a:t>
            </a:r>
          </a:p>
          <a:p>
            <a:r>
              <a:rPr lang="en-US" sz="2400" dirty="0" smtClean="0"/>
              <a:t>partnership </a:t>
            </a:r>
            <a:r>
              <a:rPr lang="en-US" sz="2400" dirty="0"/>
              <a:t>to bring the most cutting-edge </a:t>
            </a:r>
            <a:r>
              <a:rPr lang="en-US" sz="2400" dirty="0" smtClean="0"/>
              <a:t>materials</a:t>
            </a:r>
          </a:p>
          <a:p>
            <a:r>
              <a:rPr lang="en-US" sz="2400" dirty="0" smtClean="0"/>
              <a:t>to </a:t>
            </a:r>
            <a:r>
              <a:rPr lang="en-US" sz="2400" dirty="0"/>
              <a:t>students and faculty. </a:t>
            </a:r>
            <a:endParaRPr lang="en-US" sz="2400" dirty="0" smtClean="0"/>
          </a:p>
          <a:p>
            <a:endParaRPr lang="en-US" sz="2400" dirty="0"/>
          </a:p>
          <a:p>
            <a:r>
              <a:rPr lang="en-US" sz="2400" dirty="0"/>
              <a:t>Over three-fourths (84%) of the </a:t>
            </a:r>
            <a:r>
              <a:rPr lang="en-US" sz="2400" dirty="0" smtClean="0"/>
              <a:t>universities</a:t>
            </a:r>
          </a:p>
          <a:p>
            <a:r>
              <a:rPr lang="en-US" sz="2400" dirty="0" smtClean="0"/>
              <a:t>surveyed </a:t>
            </a:r>
            <a:r>
              <a:rPr lang="en-US" sz="2400" dirty="0"/>
              <a:t>found it difficult to keep </a:t>
            </a:r>
            <a:r>
              <a:rPr lang="en-US" sz="2400" dirty="0" smtClean="0"/>
              <a:t>up-to-date</a:t>
            </a:r>
          </a:p>
          <a:p>
            <a:r>
              <a:rPr lang="en-US" sz="2400" dirty="0" smtClean="0"/>
              <a:t>with </a:t>
            </a:r>
            <a:r>
              <a:rPr lang="en-US" sz="2400" dirty="0"/>
              <a:t>applied technology books and journals.</a:t>
            </a:r>
          </a:p>
        </p:txBody>
      </p:sp>
    </p:spTree>
    <p:extLst>
      <p:ext uri="{BB962C8B-B14F-4D97-AF65-F5344CB8AC3E}">
        <p14:creationId xmlns:p14="http://schemas.microsoft.com/office/powerpoint/2010/main" val="290322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108"/>
                                        </p:tgtEl>
                                        <p:attrNameLst>
                                          <p:attrName>style.visibility</p:attrName>
                                        </p:attrNameLst>
                                      </p:cBhvr>
                                      <p:to>
                                        <p:strVal val="visible"/>
                                      </p:to>
                                    </p:set>
                                    <p:animEffect transition="in" filter="fade">
                                      <p:cBhvr>
                                        <p:cTn id="13" dur="500"/>
                                        <p:tgtEl>
                                          <p:spTgt spid="410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268869"/>
            <a:ext cx="10515600" cy="1325563"/>
          </a:xfrm>
        </p:spPr>
        <p:txBody>
          <a:bodyPr/>
          <a:lstStyle/>
          <a:p>
            <a:pPr algn="ctr"/>
            <a:r>
              <a:rPr lang="en-US" b="1" dirty="0" smtClean="0">
                <a:solidFill>
                  <a:srgbClr val="C00000"/>
                </a:solidFill>
                <a:latin typeface="Helvetica LT Std Black" panose="020B0904030502020204" pitchFamily="34" charset="0"/>
              </a:rPr>
              <a:t>11 Diverse Subject Areas</a:t>
            </a:r>
            <a:br>
              <a:rPr lang="en-US" b="1" dirty="0" smtClean="0">
                <a:solidFill>
                  <a:srgbClr val="C00000"/>
                </a:solidFill>
                <a:latin typeface="Helvetica LT Std Black" panose="020B0904030502020204" pitchFamily="34" charset="0"/>
              </a:rPr>
            </a:br>
            <a:r>
              <a:rPr lang="en-US" sz="2000" b="1" i="1" dirty="0">
                <a:solidFill>
                  <a:srgbClr val="C00000"/>
                </a:solidFill>
              </a:rPr>
              <a:t>Focusing on Information Science and Technology Research</a:t>
            </a:r>
            <a:endParaRPr lang="en-US" b="1" dirty="0">
              <a:solidFill>
                <a:srgbClr val="C00000"/>
              </a:solidFill>
              <a:latin typeface="Helvetica LT Std Black" panose="020B0904030502020204" pitchFamily="34" charset="0"/>
            </a:endParaRP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 name="TextBox 5"/>
          <p:cNvSpPr txBox="1"/>
          <p:nvPr/>
        </p:nvSpPr>
        <p:spPr>
          <a:xfrm>
            <a:off x="1450090" y="1472974"/>
            <a:ext cx="9997667" cy="5122941"/>
          </a:xfrm>
          <a:prstGeom prst="rect">
            <a:avLst/>
          </a:prstGeom>
          <a:noFill/>
        </p:spPr>
        <p:txBody>
          <a:bodyPr wrap="square" rtlCol="0">
            <a:spAutoFit/>
          </a:bodyPr>
          <a:lstStyle/>
          <a:p>
            <a:pPr algn="ctr">
              <a:lnSpc>
                <a:spcPct val="150000"/>
              </a:lnSpc>
            </a:pPr>
            <a:r>
              <a:rPr lang="en-US" sz="2000" dirty="0"/>
              <a:t>Business and Management Information Science and Technology</a:t>
            </a:r>
          </a:p>
          <a:p>
            <a:pPr algn="ctr">
              <a:lnSpc>
                <a:spcPct val="150000"/>
              </a:lnSpc>
            </a:pPr>
            <a:r>
              <a:rPr lang="en-US" sz="2000" dirty="0" smtClean="0"/>
              <a:t>Computer </a:t>
            </a:r>
            <a:r>
              <a:rPr lang="en-US" sz="2000" dirty="0"/>
              <a:t>Science and Information Technology</a:t>
            </a:r>
          </a:p>
          <a:p>
            <a:pPr algn="ctr">
              <a:lnSpc>
                <a:spcPct val="150000"/>
              </a:lnSpc>
            </a:pPr>
            <a:r>
              <a:rPr lang="en-US" sz="2000" dirty="0" smtClean="0"/>
              <a:t>Educational </a:t>
            </a:r>
            <a:r>
              <a:rPr lang="en-US" sz="2000" dirty="0"/>
              <a:t>Science and Technology</a:t>
            </a:r>
          </a:p>
          <a:p>
            <a:pPr algn="ctr">
              <a:lnSpc>
                <a:spcPct val="150000"/>
              </a:lnSpc>
            </a:pPr>
            <a:r>
              <a:rPr lang="en-US" sz="2000" dirty="0" smtClean="0"/>
              <a:t>Engineering </a:t>
            </a:r>
            <a:r>
              <a:rPr lang="en-US" sz="2000" dirty="0"/>
              <a:t>Science and Technology</a:t>
            </a:r>
          </a:p>
          <a:p>
            <a:pPr algn="ctr">
              <a:lnSpc>
                <a:spcPct val="150000"/>
              </a:lnSpc>
            </a:pPr>
            <a:r>
              <a:rPr lang="en-US" sz="2000" dirty="0" smtClean="0"/>
              <a:t>Environmental </a:t>
            </a:r>
            <a:r>
              <a:rPr lang="en-US" sz="2000" dirty="0"/>
              <a:t>Science and Technology</a:t>
            </a:r>
          </a:p>
          <a:p>
            <a:pPr algn="ctr">
              <a:lnSpc>
                <a:spcPct val="150000"/>
              </a:lnSpc>
            </a:pPr>
            <a:r>
              <a:rPr lang="en-US" sz="2000" dirty="0" smtClean="0"/>
              <a:t>Government </a:t>
            </a:r>
            <a:r>
              <a:rPr lang="en-US" sz="2000" dirty="0"/>
              <a:t>Science and Technology</a:t>
            </a:r>
          </a:p>
          <a:p>
            <a:pPr algn="ctr">
              <a:lnSpc>
                <a:spcPct val="150000"/>
              </a:lnSpc>
            </a:pPr>
            <a:r>
              <a:rPr lang="en-US" sz="2000" dirty="0" smtClean="0"/>
              <a:t>Library </a:t>
            </a:r>
            <a:r>
              <a:rPr lang="en-US" sz="2000" dirty="0"/>
              <a:t>Information Science and Technology</a:t>
            </a:r>
          </a:p>
          <a:p>
            <a:pPr algn="ctr">
              <a:lnSpc>
                <a:spcPct val="150000"/>
              </a:lnSpc>
            </a:pPr>
            <a:r>
              <a:rPr lang="en-US" sz="2000" dirty="0" smtClean="0"/>
              <a:t>Media </a:t>
            </a:r>
            <a:r>
              <a:rPr lang="en-US" sz="2000" dirty="0"/>
              <a:t>and Communication Science and Technology</a:t>
            </a:r>
          </a:p>
          <a:p>
            <a:pPr algn="ctr">
              <a:lnSpc>
                <a:spcPct val="150000"/>
              </a:lnSpc>
            </a:pPr>
            <a:r>
              <a:rPr lang="en-US" sz="2000" dirty="0" smtClean="0"/>
              <a:t>Medical</a:t>
            </a:r>
            <a:r>
              <a:rPr lang="en-US" sz="2000" dirty="0"/>
              <a:t>, Healthcare, and Life Science and Technology</a:t>
            </a:r>
          </a:p>
          <a:p>
            <a:pPr algn="ctr">
              <a:lnSpc>
                <a:spcPct val="150000"/>
              </a:lnSpc>
            </a:pPr>
            <a:r>
              <a:rPr lang="en-US" sz="2000" dirty="0" smtClean="0"/>
              <a:t>Security </a:t>
            </a:r>
            <a:r>
              <a:rPr lang="en-US" sz="2000" dirty="0"/>
              <a:t>and Forensic Science and Technology</a:t>
            </a:r>
          </a:p>
          <a:p>
            <a:pPr algn="ctr">
              <a:lnSpc>
                <a:spcPct val="150000"/>
              </a:lnSpc>
            </a:pPr>
            <a:r>
              <a:rPr lang="en-US" sz="2000" dirty="0" smtClean="0"/>
              <a:t>Social </a:t>
            </a:r>
            <a:r>
              <a:rPr lang="en-US" sz="2000" dirty="0"/>
              <a:t>Sciences and Online Behavior</a:t>
            </a:r>
          </a:p>
        </p:txBody>
      </p:sp>
    </p:spTree>
    <p:extLst>
      <p:ext uri="{BB962C8B-B14F-4D97-AF65-F5344CB8AC3E}">
        <p14:creationId xmlns:p14="http://schemas.microsoft.com/office/powerpoint/2010/main" val="3435087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fade">
                                      <p:cBhvr>
                                        <p:cTn id="41" dur="500"/>
                                        <p:tgtEl>
                                          <p:spTgt spid="6">
                                            <p:txEl>
                                              <p:pRg st="7" end="7"/>
                                            </p:txEl>
                                          </p:spTgt>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fade">
                                      <p:cBhvr>
                                        <p:cTn id="45" dur="500"/>
                                        <p:tgtEl>
                                          <p:spTgt spid="6">
                                            <p:txEl>
                                              <p:pRg st="8" end="8"/>
                                            </p:txEl>
                                          </p:spTgt>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animEffect transition="in" filter="fade">
                                      <p:cBhvr>
                                        <p:cTn id="49" dur="500"/>
                                        <p:tgtEl>
                                          <p:spTgt spid="6">
                                            <p:txEl>
                                              <p:pRg st="9" end="9"/>
                                            </p:txEl>
                                          </p:spTgt>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animEffect transition="in" filter="fade">
                                      <p:cBhvr>
                                        <p:cTn id="53"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smtClean="0">
                <a:solidFill>
                  <a:srgbClr val="C00000"/>
                </a:solidFill>
                <a:latin typeface="Helvetica LT Std Black" panose="020B0904030502020204" pitchFamily="34" charset="0"/>
              </a:rPr>
              <a:t>Interdisciplinary Content</a:t>
            </a:r>
            <a:endParaRPr lang="en-US" b="1" dirty="0">
              <a:solidFill>
                <a:srgbClr val="C00000"/>
              </a:solidFill>
              <a:latin typeface="Helvetica LT Std Black" panose="020B0904030502020204" pitchFamily="34" charset="0"/>
            </a:endParaRPr>
          </a:p>
        </p:txBody>
      </p:sp>
      <p:sp>
        <p:nvSpPr>
          <p:cNvPr id="6" name="TextBox 5"/>
          <p:cNvSpPr txBox="1"/>
          <p:nvPr/>
        </p:nvSpPr>
        <p:spPr>
          <a:xfrm>
            <a:off x="1191124" y="1410628"/>
            <a:ext cx="10612949" cy="707886"/>
          </a:xfrm>
          <a:prstGeom prst="rect">
            <a:avLst/>
          </a:prstGeom>
          <a:noFill/>
        </p:spPr>
        <p:txBody>
          <a:bodyPr wrap="square" rtlCol="0">
            <a:spAutoFit/>
          </a:bodyPr>
          <a:lstStyle/>
          <a:p>
            <a:pPr algn="ctr"/>
            <a:r>
              <a:rPr lang="en-US" sz="2000" dirty="0"/>
              <a:t>IGI Global’s content features crucial trending topics of research across disciplines. </a:t>
            </a:r>
            <a:r>
              <a:rPr lang="en-US" sz="2000" dirty="0" smtClean="0"/>
              <a:t>From journals to books and videos, new content </a:t>
            </a:r>
            <a:r>
              <a:rPr lang="en-US" sz="2000" dirty="0"/>
              <a:t>is available in </a:t>
            </a:r>
            <a:r>
              <a:rPr lang="en-US" sz="2000" dirty="0" smtClean="0"/>
              <a:t>databases </a:t>
            </a:r>
            <a:r>
              <a:rPr lang="en-US" sz="2000" dirty="0"/>
              <a:t>weekly. </a:t>
            </a:r>
          </a:p>
        </p:txBody>
      </p:sp>
      <p:sp>
        <p:nvSpPr>
          <p:cNvPr id="12" name="Rectangle 11"/>
          <p:cNvSpPr/>
          <p:nvPr/>
        </p:nvSpPr>
        <p:spPr>
          <a:xfrm>
            <a:off x="0" y="-587"/>
            <a:ext cx="827314" cy="6858000"/>
          </a:xfrm>
          <a:prstGeom prst="rect">
            <a:avLst/>
          </a:prstGeom>
          <a:solidFill>
            <a:srgbClr val="D81F25"/>
          </a:solidFill>
          <a:ln>
            <a:solidFill>
              <a:srgbClr val="D81F25"/>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D81F25"/>
              </a:solidFill>
            </a:endParaRPr>
          </a:p>
        </p:txBody>
      </p:sp>
      <p:sp>
        <p:nvSpPr>
          <p:cNvPr id="14" name="Rectangle 13"/>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Rectangle 16"/>
          <p:cNvSpPr/>
          <p:nvPr/>
        </p:nvSpPr>
        <p:spPr>
          <a:xfrm>
            <a:off x="2449459" y="5158190"/>
            <a:ext cx="2257093" cy="461665"/>
          </a:xfrm>
          <a:prstGeom prst="rect">
            <a:avLst/>
          </a:prstGeom>
        </p:spPr>
        <p:txBody>
          <a:bodyPr wrap="none">
            <a:spAutoFit/>
          </a:bodyPr>
          <a:lstStyle/>
          <a:p>
            <a:pPr algn="ctr"/>
            <a:r>
              <a:rPr lang="en-US" sz="2400" dirty="0" smtClean="0"/>
              <a:t>Reference Books</a:t>
            </a:r>
          </a:p>
        </p:txBody>
      </p:sp>
      <p:grpSp>
        <p:nvGrpSpPr>
          <p:cNvPr id="18" name="Group 17"/>
          <p:cNvGrpSpPr/>
          <p:nvPr/>
        </p:nvGrpSpPr>
        <p:grpSpPr>
          <a:xfrm>
            <a:off x="6122835" y="2711714"/>
            <a:ext cx="1825254" cy="2835678"/>
            <a:chOff x="5361615" y="1139845"/>
            <a:chExt cx="1825254" cy="2835678"/>
          </a:xfrm>
        </p:grpSpPr>
        <p:sp>
          <p:nvSpPr>
            <p:cNvPr id="19" name="Rectangle 18"/>
            <p:cNvSpPr/>
            <p:nvPr/>
          </p:nvSpPr>
          <p:spPr>
            <a:xfrm>
              <a:off x="5539745" y="3386451"/>
              <a:ext cx="1213794" cy="589072"/>
            </a:xfrm>
            <a:prstGeom prst="rect">
              <a:avLst/>
            </a:prstGeom>
          </p:spPr>
          <p:txBody>
            <a:bodyPr wrap="none">
              <a:spAutoFit/>
            </a:bodyPr>
            <a:lstStyle/>
            <a:p>
              <a:pPr algn="ctr">
                <a:lnSpc>
                  <a:spcPct val="150000"/>
                </a:lnSpc>
              </a:pPr>
              <a:r>
                <a:rPr lang="en-US" sz="2400" dirty="0" smtClean="0"/>
                <a:t>Journals</a:t>
              </a:r>
              <a:endParaRPr lang="en-US" sz="2400" dirty="0"/>
            </a:p>
          </p:txBody>
        </p:sp>
        <p:grpSp>
          <p:nvGrpSpPr>
            <p:cNvPr id="20" name="Group 19"/>
            <p:cNvGrpSpPr/>
            <p:nvPr/>
          </p:nvGrpSpPr>
          <p:grpSpPr>
            <a:xfrm>
              <a:off x="5361615" y="1139845"/>
              <a:ext cx="1825254" cy="2353056"/>
              <a:chOff x="5478241" y="1143039"/>
              <a:chExt cx="1825254" cy="235305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241" y="1143039"/>
                <a:ext cx="1570614" cy="2243412"/>
              </a:xfrm>
              <a:prstGeom prst="rect">
                <a:avLst/>
              </a:prstGeom>
              <a:ln>
                <a:noFill/>
              </a:ln>
              <a:effectLst>
                <a:outerShdw blurRad="292100" dist="139700" dir="2700000" algn="tl" rotWithShape="0">
                  <a:srgbClr val="333333">
                    <a:alpha val="65000"/>
                  </a:srgbClr>
                </a:outerShdw>
              </a:effectLst>
            </p:spPr>
          </p:pic>
          <p:pic>
            <p:nvPicPr>
              <p:cNvPr id="22" name="Picture 2" descr="Journal of Global Information Management (JGIM) 0.483 Impact Fa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342" y="2817942"/>
                <a:ext cx="678153" cy="678153"/>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38" name="Rectangle 37"/>
          <p:cNvSpPr/>
          <p:nvPr/>
        </p:nvSpPr>
        <p:spPr>
          <a:xfrm>
            <a:off x="9624814" y="4958320"/>
            <a:ext cx="1027846" cy="589072"/>
          </a:xfrm>
          <a:prstGeom prst="rect">
            <a:avLst/>
          </a:prstGeom>
        </p:spPr>
        <p:txBody>
          <a:bodyPr wrap="none">
            <a:spAutoFit/>
          </a:bodyPr>
          <a:lstStyle/>
          <a:p>
            <a:pPr algn="ctr">
              <a:lnSpc>
                <a:spcPct val="150000"/>
              </a:lnSpc>
            </a:pPr>
            <a:r>
              <a:rPr lang="en-US" sz="2400" dirty="0" smtClean="0"/>
              <a:t>Videos</a:t>
            </a:r>
            <a:endParaRPr lang="en-US" sz="2400" dirty="0"/>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903" y="2735894"/>
            <a:ext cx="1675568" cy="2264250"/>
          </a:xfrm>
          <a:prstGeom prst="rect">
            <a:avLst/>
          </a:prstGeom>
        </p:spPr>
      </p:pic>
      <p:pic>
        <p:nvPicPr>
          <p:cNvPr id="41" name="Picture 40"/>
          <p:cNvPicPr>
            <a:picLocks noChangeAspect="1"/>
          </p:cNvPicPr>
          <p:nvPr/>
        </p:nvPicPr>
        <p:blipFill>
          <a:blip r:embed="rId6"/>
          <a:stretch>
            <a:fillRect/>
          </a:stretch>
        </p:blipFill>
        <p:spPr>
          <a:xfrm>
            <a:off x="8463192" y="2922214"/>
            <a:ext cx="3243532" cy="1828800"/>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4212" y="4376519"/>
            <a:ext cx="622384" cy="64822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969" y="4476146"/>
            <a:ext cx="622384" cy="648227"/>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3180" y="4441869"/>
            <a:ext cx="621510" cy="647317"/>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8388" y="2735894"/>
            <a:ext cx="2523310" cy="2264250"/>
          </a:xfrm>
          <a:prstGeom prst="rect">
            <a:avLst/>
          </a:prstGeom>
        </p:spPr>
      </p:pic>
      <p:sp>
        <p:nvSpPr>
          <p:cNvPr id="24" name="Rectangle 23"/>
          <p:cNvSpPr/>
          <p:nvPr/>
        </p:nvSpPr>
        <p:spPr>
          <a:xfrm>
            <a:off x="4339145" y="4558391"/>
            <a:ext cx="184730" cy="498470"/>
          </a:xfrm>
          <a:prstGeom prst="rect">
            <a:avLst/>
          </a:prstGeom>
        </p:spPr>
        <p:txBody>
          <a:bodyPr wrap="none">
            <a:spAutoFit/>
          </a:bodyPr>
          <a:lstStyle/>
          <a:p>
            <a:pPr algn="ctr">
              <a:lnSpc>
                <a:spcPct val="150000"/>
              </a:lnSpc>
            </a:pPr>
            <a:endParaRPr lang="en-US" sz="2000" dirty="0">
              <a:latin typeface="Helvetica LT Std" panose="020B0504020202020204" pitchFamily="34" charset="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3950" y="4477056"/>
            <a:ext cx="621510" cy="647317"/>
          </a:xfrm>
          <a:prstGeom prst="rect">
            <a:avLst/>
          </a:prstGeom>
        </p:spPr>
      </p:pic>
      <p:sp>
        <p:nvSpPr>
          <p:cNvPr id="2" name="Rectangle 1"/>
          <p:cNvSpPr/>
          <p:nvPr/>
        </p:nvSpPr>
        <p:spPr>
          <a:xfrm>
            <a:off x="940979" y="5655404"/>
            <a:ext cx="6096000" cy="923330"/>
          </a:xfrm>
          <a:prstGeom prst="rect">
            <a:avLst/>
          </a:prstGeom>
        </p:spPr>
        <p:txBody>
          <a:bodyPr>
            <a:spAutoFit/>
          </a:bodyPr>
          <a:lstStyle/>
          <a:p>
            <a:pPr marL="342900" indent="-342900">
              <a:buFont typeface="Arial" panose="020B0604020202020204" pitchFamily="34" charset="0"/>
              <a:buChar char="•"/>
            </a:pPr>
            <a:r>
              <a:rPr lang="en-US" dirty="0"/>
              <a:t>Handbooks of Research</a:t>
            </a:r>
          </a:p>
          <a:p>
            <a:pPr marL="342900" indent="-342900">
              <a:buFont typeface="Arial" panose="020B0604020202020204" pitchFamily="34" charset="0"/>
              <a:buChar char="•"/>
            </a:pPr>
            <a:r>
              <a:rPr lang="en-US" dirty="0"/>
              <a:t>Multi-Volume Books</a:t>
            </a:r>
          </a:p>
          <a:p>
            <a:pPr marL="342900" indent="-342900">
              <a:buFont typeface="Arial" panose="020B0604020202020204" pitchFamily="34" charset="0"/>
              <a:buChar char="•"/>
            </a:pPr>
            <a:r>
              <a:rPr lang="en-US" dirty="0"/>
              <a:t>Research </a:t>
            </a:r>
            <a:r>
              <a:rPr lang="en-US" dirty="0" smtClean="0"/>
              <a:t>Essentials</a:t>
            </a:r>
            <a:endParaRPr lang="en-US" dirty="0"/>
          </a:p>
        </p:txBody>
      </p:sp>
      <p:sp>
        <p:nvSpPr>
          <p:cNvPr id="3" name="Rectangle 2"/>
          <p:cNvSpPr/>
          <p:nvPr/>
        </p:nvSpPr>
        <p:spPr>
          <a:xfrm>
            <a:off x="3584705" y="5663809"/>
            <a:ext cx="6096000" cy="923330"/>
          </a:xfrm>
          <a:prstGeom prst="rect">
            <a:avLst/>
          </a:prstGeom>
        </p:spPr>
        <p:txBody>
          <a:bodyPr>
            <a:spAutoFit/>
          </a:bodyPr>
          <a:lstStyle/>
          <a:p>
            <a:pPr marL="342900" indent="-342900">
              <a:buFont typeface="Arial" panose="020B0604020202020204" pitchFamily="34" charset="0"/>
              <a:buChar char="•"/>
            </a:pPr>
            <a:r>
              <a:rPr lang="en-US" dirty="0"/>
              <a:t>Case Books</a:t>
            </a:r>
          </a:p>
          <a:p>
            <a:pPr marL="342900" indent="-342900">
              <a:buFont typeface="Arial" panose="020B0604020202020204" pitchFamily="34" charset="0"/>
              <a:buChar char="•"/>
            </a:pPr>
            <a:r>
              <a:rPr lang="en-US" dirty="0"/>
              <a:t>Research </a:t>
            </a:r>
            <a:r>
              <a:rPr lang="en-US" dirty="0" smtClean="0"/>
              <a:t>Insights</a:t>
            </a:r>
            <a:endParaRPr lang="en-US" dirty="0"/>
          </a:p>
          <a:p>
            <a:pPr marL="342900" indent="-342900">
              <a:buFont typeface="Arial" panose="020B0604020202020204" pitchFamily="34" charset="0"/>
              <a:buChar char="•"/>
            </a:pPr>
            <a:r>
              <a:rPr lang="en-US" dirty="0" err="1" smtClean="0"/>
              <a:t>Encylopedias</a:t>
            </a:r>
            <a:endParaRPr lang="en-US" dirty="0"/>
          </a:p>
        </p:txBody>
      </p:sp>
    </p:spTree>
    <p:extLst>
      <p:ext uri="{BB962C8B-B14F-4D97-AF65-F5344CB8AC3E}">
        <p14:creationId xmlns:p14="http://schemas.microsoft.com/office/powerpoint/2010/main" val="4158819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normAutofit fontScale="90000"/>
          </a:bodyPr>
          <a:lstStyle/>
          <a:p>
            <a:pPr algn="ctr"/>
            <a:r>
              <a:rPr lang="en-US" b="1" dirty="0">
                <a:solidFill>
                  <a:srgbClr val="C00000"/>
                </a:solidFill>
                <a:latin typeface="Helvetica LT Std Black" panose="020B0904030502020204" pitchFamily="34" charset="0"/>
              </a:rPr>
              <a:t>Business and Management Information Science and Technology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018" y="2110953"/>
            <a:ext cx="1745499" cy="1817976"/>
          </a:xfrm>
          <a:prstGeom prst="rect">
            <a:avLst/>
          </a:prstGeom>
        </p:spPr>
      </p:pic>
      <p:sp>
        <p:nvSpPr>
          <p:cNvPr id="3" name="TextBox 2"/>
          <p:cNvSpPr txBox="1"/>
          <p:nvPr/>
        </p:nvSpPr>
        <p:spPr>
          <a:xfrm>
            <a:off x="3736896" y="2004279"/>
            <a:ext cx="7969828" cy="2031325"/>
          </a:xfrm>
          <a:prstGeom prst="rect">
            <a:avLst/>
          </a:prstGeom>
          <a:noFill/>
        </p:spPr>
        <p:txBody>
          <a:bodyPr wrap="square" rtlCol="0">
            <a:spAutoFit/>
          </a:bodyPr>
          <a:lstStyle/>
          <a:p>
            <a:pPr algn="ctr"/>
            <a:r>
              <a:rPr lang="en-US" dirty="0" smtClean="0"/>
              <a:t>Accounting and Finance </a:t>
            </a:r>
            <a:r>
              <a:rPr lang="en-US" dirty="0" smtClean="0">
                <a:latin typeface="Calibri" panose="020F0502020204030204" pitchFamily="34" charset="0"/>
              </a:rPr>
              <a:t>• </a:t>
            </a:r>
            <a:r>
              <a:rPr lang="en-US" dirty="0" smtClean="0"/>
              <a:t>Business </a:t>
            </a:r>
            <a:r>
              <a:rPr lang="en-US" dirty="0"/>
              <a:t>Information </a:t>
            </a:r>
            <a:r>
              <a:rPr lang="en-US" dirty="0" smtClean="0"/>
              <a:t>Systems</a:t>
            </a:r>
            <a:r>
              <a:rPr lang="en-US" dirty="0" smtClean="0">
                <a:latin typeface="Calibri" panose="020F0502020204030204" pitchFamily="34" charset="0"/>
              </a:rPr>
              <a:t> </a:t>
            </a:r>
          </a:p>
          <a:p>
            <a:pPr algn="ctr"/>
            <a:r>
              <a:rPr lang="en-US" dirty="0" smtClean="0"/>
              <a:t>Business </a:t>
            </a:r>
            <a:r>
              <a:rPr lang="en-US" dirty="0"/>
              <a:t>and Organizational </a:t>
            </a:r>
            <a:r>
              <a:rPr lang="en-US" dirty="0" smtClean="0"/>
              <a:t>Research </a:t>
            </a:r>
            <a:r>
              <a:rPr lang="en-US" dirty="0">
                <a:latin typeface="Calibri" panose="020F0502020204030204" pitchFamily="34" charset="0"/>
              </a:rPr>
              <a:t>• </a:t>
            </a:r>
            <a:r>
              <a:rPr lang="en-US" dirty="0" smtClean="0"/>
              <a:t>Consumer Management</a:t>
            </a:r>
            <a:r>
              <a:rPr lang="en-US" dirty="0"/>
              <a:t> </a:t>
            </a:r>
            <a:r>
              <a:rPr lang="en-US" dirty="0">
                <a:latin typeface="Calibri" panose="020F0502020204030204" pitchFamily="34" charset="0"/>
              </a:rPr>
              <a:t>• </a:t>
            </a:r>
            <a:r>
              <a:rPr lang="en-US" dirty="0" smtClean="0"/>
              <a:t>E-Commerce</a:t>
            </a:r>
            <a:r>
              <a:rPr lang="en-US" dirty="0" smtClean="0">
                <a:latin typeface="Calibri" panose="020F0502020204030204" pitchFamily="34" charset="0"/>
              </a:rPr>
              <a:t> </a:t>
            </a:r>
            <a:r>
              <a:rPr lang="en-US" dirty="0" smtClean="0"/>
              <a:t>Economics </a:t>
            </a:r>
            <a:r>
              <a:rPr lang="en-US" dirty="0"/>
              <a:t>and Economic </a:t>
            </a:r>
            <a:r>
              <a:rPr lang="en-US" dirty="0" smtClean="0"/>
              <a:t>Theory</a:t>
            </a:r>
            <a:r>
              <a:rPr lang="en-US" dirty="0">
                <a:latin typeface="Calibri" panose="020F0502020204030204" pitchFamily="34" charset="0"/>
              </a:rPr>
              <a:t> •</a:t>
            </a:r>
            <a:r>
              <a:rPr lang="en-US" dirty="0" smtClean="0">
                <a:latin typeface="Calibri" panose="020F0502020204030204" pitchFamily="34" charset="0"/>
              </a:rPr>
              <a:t> </a:t>
            </a:r>
            <a:r>
              <a:rPr lang="en-US" dirty="0" smtClean="0"/>
              <a:t>Enterprise </a:t>
            </a:r>
            <a:r>
              <a:rPr lang="en-US" dirty="0"/>
              <a:t>Information </a:t>
            </a:r>
            <a:r>
              <a:rPr lang="en-US" dirty="0" smtClean="0"/>
              <a:t>Systems</a:t>
            </a:r>
            <a:endParaRPr lang="en-US" dirty="0" smtClean="0">
              <a:latin typeface="Calibri" panose="020F0502020204030204" pitchFamily="34" charset="0"/>
            </a:endParaRPr>
          </a:p>
          <a:p>
            <a:pPr algn="ctr"/>
            <a:r>
              <a:rPr lang="en-US" dirty="0" smtClean="0"/>
              <a:t>Enterprise </a:t>
            </a:r>
            <a:r>
              <a:rPr lang="en-US" dirty="0"/>
              <a:t>Resource </a:t>
            </a:r>
            <a:r>
              <a:rPr lang="en-US" dirty="0" smtClean="0"/>
              <a:t>Planning</a:t>
            </a:r>
            <a:r>
              <a:rPr lang="en-US" dirty="0">
                <a:latin typeface="Calibri" panose="020F0502020204030204" pitchFamily="34" charset="0"/>
              </a:rPr>
              <a:t> • </a:t>
            </a:r>
            <a:r>
              <a:rPr lang="en-US" dirty="0" smtClean="0"/>
              <a:t>Entrepreneurship </a:t>
            </a:r>
            <a:r>
              <a:rPr lang="en-US" dirty="0"/>
              <a:t>and </a:t>
            </a:r>
            <a:r>
              <a:rPr lang="en-US" dirty="0" smtClean="0"/>
              <a:t>E-Innovation</a:t>
            </a:r>
          </a:p>
          <a:p>
            <a:pPr algn="ctr"/>
            <a:r>
              <a:rPr lang="en-US" dirty="0" smtClean="0">
                <a:latin typeface="Calibri" panose="020F0502020204030204" pitchFamily="34" charset="0"/>
              </a:rPr>
              <a:t> </a:t>
            </a:r>
            <a:r>
              <a:rPr lang="en-US" dirty="0" smtClean="0"/>
              <a:t>Global Business</a:t>
            </a:r>
            <a:r>
              <a:rPr lang="en-US" dirty="0">
                <a:latin typeface="Calibri" panose="020F0502020204030204" pitchFamily="34" charset="0"/>
              </a:rPr>
              <a:t> • </a:t>
            </a:r>
            <a:r>
              <a:rPr lang="en-US" dirty="0" smtClean="0">
                <a:latin typeface="Calibri" panose="020F0502020204030204" pitchFamily="34" charset="0"/>
              </a:rPr>
              <a:t>H</a:t>
            </a:r>
            <a:r>
              <a:rPr lang="en-US" dirty="0" smtClean="0"/>
              <a:t>uman </a:t>
            </a:r>
            <a:r>
              <a:rPr lang="en-US" dirty="0"/>
              <a:t>Resources </a:t>
            </a:r>
            <a:r>
              <a:rPr lang="en-US" dirty="0" smtClean="0"/>
              <a:t>Development</a:t>
            </a:r>
            <a:r>
              <a:rPr lang="en-US" dirty="0"/>
              <a:t> </a:t>
            </a:r>
            <a:r>
              <a:rPr lang="en-US" dirty="0">
                <a:latin typeface="Calibri" panose="020F0502020204030204" pitchFamily="34" charset="0"/>
              </a:rPr>
              <a:t>• </a:t>
            </a:r>
            <a:r>
              <a:rPr lang="en-US" dirty="0" smtClean="0"/>
              <a:t>Hospitality</a:t>
            </a:r>
            <a:r>
              <a:rPr lang="en-US" dirty="0"/>
              <a:t>, Travel, and </a:t>
            </a:r>
            <a:r>
              <a:rPr lang="en-US" dirty="0" smtClean="0"/>
              <a:t>Tourism</a:t>
            </a:r>
            <a:r>
              <a:rPr lang="en-US" dirty="0"/>
              <a:t> </a:t>
            </a:r>
            <a:r>
              <a:rPr lang="en-US" dirty="0" smtClean="0"/>
              <a:t>Marketing </a:t>
            </a:r>
            <a:r>
              <a:rPr lang="en-US" dirty="0">
                <a:latin typeface="Calibri" panose="020F0502020204030204" pitchFamily="34" charset="0"/>
              </a:rPr>
              <a:t>•</a:t>
            </a:r>
            <a:r>
              <a:rPr lang="en-US" dirty="0" smtClean="0">
                <a:latin typeface="Calibri" panose="020F0502020204030204" pitchFamily="34" charset="0"/>
              </a:rPr>
              <a:t> </a:t>
            </a:r>
            <a:r>
              <a:rPr lang="en-US" dirty="0" smtClean="0"/>
              <a:t>Operations </a:t>
            </a:r>
            <a:r>
              <a:rPr lang="en-US" dirty="0"/>
              <a:t>and Service </a:t>
            </a:r>
            <a:r>
              <a:rPr lang="en-US" dirty="0" smtClean="0"/>
              <a:t>Management</a:t>
            </a:r>
            <a:r>
              <a:rPr lang="en-US" dirty="0"/>
              <a:t> </a:t>
            </a:r>
            <a:r>
              <a:rPr lang="en-US" dirty="0">
                <a:latin typeface="Calibri" panose="020F0502020204030204" pitchFamily="34" charset="0"/>
              </a:rPr>
              <a:t>• </a:t>
            </a:r>
            <a:r>
              <a:rPr lang="en-US" dirty="0" smtClean="0"/>
              <a:t>Risk Assessment</a:t>
            </a:r>
            <a:r>
              <a:rPr lang="en-US" dirty="0"/>
              <a:t> </a:t>
            </a:r>
            <a:endParaRPr lang="en-US" dirty="0">
              <a:latin typeface="Calibri" panose="020F0502020204030204" pitchFamily="34" charset="0"/>
            </a:endParaRPr>
          </a:p>
          <a:p>
            <a:pPr algn="ctr"/>
            <a:r>
              <a:rPr lang="en-US" dirty="0" smtClean="0"/>
              <a:t>Small </a:t>
            </a:r>
            <a:r>
              <a:rPr lang="en-US" dirty="0"/>
              <a:t>and Medium </a:t>
            </a:r>
            <a:r>
              <a:rPr lang="en-US" dirty="0" smtClean="0"/>
              <a:t>Enterprises</a:t>
            </a:r>
            <a:r>
              <a:rPr lang="en-US" dirty="0"/>
              <a:t> </a:t>
            </a:r>
            <a:r>
              <a:rPr lang="en-US" dirty="0">
                <a:latin typeface="Calibri" panose="020F0502020204030204" pitchFamily="34" charset="0"/>
              </a:rPr>
              <a:t>• </a:t>
            </a:r>
            <a:r>
              <a:rPr lang="en-US" dirty="0" smtClean="0"/>
              <a:t>Supply </a:t>
            </a:r>
            <a:r>
              <a:rPr lang="en-US" dirty="0"/>
              <a:t>Chain </a:t>
            </a:r>
            <a:r>
              <a:rPr lang="en-US" dirty="0" smtClean="0"/>
              <a:t>Management</a:t>
            </a:r>
            <a:endParaRPr lang="en-US" dirty="0"/>
          </a:p>
        </p:txBody>
      </p:sp>
      <p:sp>
        <p:nvSpPr>
          <p:cNvPr id="12" name="Rectangle 11"/>
          <p:cNvSpPr/>
          <p:nvPr/>
        </p:nvSpPr>
        <p:spPr>
          <a:xfrm>
            <a:off x="0" y="-587"/>
            <a:ext cx="827314" cy="6858000"/>
          </a:xfrm>
          <a:prstGeom prst="rect">
            <a:avLst/>
          </a:prstGeom>
          <a:solidFill>
            <a:srgbClr val="D81F25"/>
          </a:solidFill>
          <a:ln>
            <a:solidFill>
              <a:srgbClr val="D81F25"/>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D81F25"/>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906" y="4349195"/>
            <a:ext cx="1120300" cy="1513898"/>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8254" y="4374379"/>
            <a:ext cx="1120300" cy="1600200"/>
          </a:xfrm>
          <a:prstGeom prst="rect">
            <a:avLst/>
          </a:prstGeom>
          <a:ln>
            <a:solidFill>
              <a:schemeClr val="tx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9614" y="4371420"/>
            <a:ext cx="1120300" cy="1600200"/>
          </a:xfrm>
          <a:prstGeom prst="rect">
            <a:avLst/>
          </a:prstGeom>
          <a:ln>
            <a:solidFill>
              <a:schemeClr val="tx1"/>
            </a:solidFill>
          </a:ln>
        </p:spPr>
      </p:pic>
      <p:sp>
        <p:nvSpPr>
          <p:cNvPr id="14" name="Rectangle 13"/>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2898" y="4374379"/>
            <a:ext cx="1120299" cy="1513898"/>
          </a:xfrm>
          <a:prstGeom prst="rect">
            <a:avLst/>
          </a:prstGeom>
          <a:ln>
            <a:solidFill>
              <a:schemeClr val="tx1"/>
            </a:solidFill>
          </a:ln>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7345" y="4374379"/>
            <a:ext cx="3225931" cy="1814586"/>
          </a:xfrm>
          <a:prstGeom prst="rect">
            <a:avLst/>
          </a:prstGeom>
        </p:spPr>
      </p:pic>
    </p:spTree>
    <p:extLst>
      <p:ext uri="{BB962C8B-B14F-4D97-AF65-F5344CB8AC3E}">
        <p14:creationId xmlns:p14="http://schemas.microsoft.com/office/powerpoint/2010/main" val="1084219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1191124" y="365125"/>
            <a:ext cx="10515600" cy="1325563"/>
          </a:xfrm>
        </p:spPr>
        <p:txBody>
          <a:bodyPr/>
          <a:lstStyle/>
          <a:p>
            <a:pPr algn="ctr"/>
            <a:r>
              <a:rPr lang="en-US" b="1" dirty="0">
                <a:solidFill>
                  <a:srgbClr val="C00000"/>
                </a:solidFill>
                <a:latin typeface="Helvetica LT Std Black" panose="020B0904030502020204" pitchFamily="34" charset="0"/>
              </a:rPr>
              <a:t>Computer Science and Information Technology</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91" y="1936605"/>
            <a:ext cx="1781331" cy="1855296"/>
          </a:xfrm>
          <a:prstGeom prst="rect">
            <a:avLst/>
          </a:prstGeom>
        </p:spPr>
      </p:pic>
      <p:sp>
        <p:nvSpPr>
          <p:cNvPr id="12" name="Rectangle 11"/>
          <p:cNvSpPr/>
          <p:nvPr/>
        </p:nvSpPr>
        <p:spPr>
          <a:xfrm>
            <a:off x="3854294" y="2264088"/>
            <a:ext cx="7969828" cy="1200329"/>
          </a:xfrm>
          <a:prstGeom prst="rect">
            <a:avLst/>
          </a:prstGeom>
        </p:spPr>
        <p:txBody>
          <a:bodyPr wrap="square">
            <a:spAutoFit/>
          </a:bodyPr>
          <a:lstStyle/>
          <a:p>
            <a:pPr algn="ctr"/>
            <a:r>
              <a:rPr lang="en-US" dirty="0"/>
              <a:t>Artificial </a:t>
            </a:r>
            <a:r>
              <a:rPr lang="en-US" dirty="0" smtClean="0"/>
              <a:t>Intelligence</a:t>
            </a:r>
            <a:r>
              <a:rPr lang="en-US" dirty="0"/>
              <a:t> </a:t>
            </a:r>
            <a:r>
              <a:rPr lang="en-US" dirty="0">
                <a:latin typeface="Calibri" panose="020F0502020204030204" pitchFamily="34" charset="0"/>
              </a:rPr>
              <a:t>• </a:t>
            </a:r>
            <a:r>
              <a:rPr lang="en-US" dirty="0" smtClean="0"/>
              <a:t>Cloud Computing</a:t>
            </a:r>
            <a:r>
              <a:rPr lang="en-US" dirty="0"/>
              <a:t> </a:t>
            </a:r>
            <a:r>
              <a:rPr lang="en-US" dirty="0">
                <a:latin typeface="Calibri" panose="020F0502020204030204" pitchFamily="34" charset="0"/>
              </a:rPr>
              <a:t>• </a:t>
            </a:r>
            <a:r>
              <a:rPr lang="en-US" dirty="0" smtClean="0"/>
              <a:t>Cognitive Informatics</a:t>
            </a:r>
          </a:p>
          <a:p>
            <a:pPr algn="ctr"/>
            <a:r>
              <a:rPr lang="en-US" dirty="0" smtClean="0"/>
              <a:t>Computer Engineering</a:t>
            </a:r>
            <a:r>
              <a:rPr lang="en-US" dirty="0"/>
              <a:t> </a:t>
            </a:r>
            <a:r>
              <a:rPr lang="en-US" dirty="0">
                <a:latin typeface="Calibri" panose="020F0502020204030204" pitchFamily="34" charset="0"/>
              </a:rPr>
              <a:t>• </a:t>
            </a:r>
            <a:r>
              <a:rPr lang="en-US" dirty="0" smtClean="0"/>
              <a:t>Decision </a:t>
            </a:r>
            <a:r>
              <a:rPr lang="en-US" dirty="0"/>
              <a:t>Support </a:t>
            </a:r>
            <a:r>
              <a:rPr lang="en-US" dirty="0" smtClean="0"/>
              <a:t>Systems</a:t>
            </a:r>
            <a:r>
              <a:rPr lang="en-US" dirty="0">
                <a:latin typeface="Calibri" panose="020F0502020204030204" pitchFamily="34" charset="0"/>
              </a:rPr>
              <a:t> • </a:t>
            </a:r>
            <a:r>
              <a:rPr lang="en-US" dirty="0" smtClean="0"/>
              <a:t>Global </a:t>
            </a:r>
            <a:r>
              <a:rPr lang="en-US" dirty="0"/>
              <a:t>Information </a:t>
            </a:r>
            <a:r>
              <a:rPr lang="en-US" dirty="0" smtClean="0"/>
              <a:t>Technology</a:t>
            </a:r>
            <a:r>
              <a:rPr lang="en-US" dirty="0">
                <a:latin typeface="Calibri" panose="020F0502020204030204" pitchFamily="34" charset="0"/>
              </a:rPr>
              <a:t> </a:t>
            </a:r>
            <a:r>
              <a:rPr lang="en-US" dirty="0" smtClean="0"/>
              <a:t>High </a:t>
            </a:r>
            <a:r>
              <a:rPr lang="en-US" dirty="0"/>
              <a:t>Performance </a:t>
            </a:r>
            <a:r>
              <a:rPr lang="en-US" dirty="0" smtClean="0"/>
              <a:t>Computing</a:t>
            </a:r>
            <a:r>
              <a:rPr lang="en-US" dirty="0">
                <a:latin typeface="Calibri" panose="020F0502020204030204" pitchFamily="34" charset="0"/>
              </a:rPr>
              <a:t> • </a:t>
            </a:r>
            <a:r>
              <a:rPr lang="en-US" dirty="0" smtClean="0"/>
              <a:t>IT </a:t>
            </a:r>
            <a:r>
              <a:rPr lang="en-US" dirty="0"/>
              <a:t>Research and </a:t>
            </a:r>
            <a:r>
              <a:rPr lang="en-US" dirty="0" smtClean="0"/>
              <a:t>Theory</a:t>
            </a:r>
            <a:r>
              <a:rPr lang="en-US" dirty="0">
                <a:latin typeface="Calibri" panose="020F0502020204030204" pitchFamily="34" charset="0"/>
              </a:rPr>
              <a:t> • </a:t>
            </a:r>
            <a:r>
              <a:rPr lang="en-US" dirty="0" smtClean="0"/>
              <a:t>Network Architecture</a:t>
            </a:r>
            <a:r>
              <a:rPr lang="en-US" dirty="0" smtClean="0">
                <a:latin typeface="Calibri" panose="020F0502020204030204" pitchFamily="34" charset="0"/>
              </a:rPr>
              <a:t> </a:t>
            </a:r>
            <a:r>
              <a:rPr lang="en-US" dirty="0" smtClean="0"/>
              <a:t>Systems </a:t>
            </a:r>
            <a:r>
              <a:rPr lang="en-US" dirty="0"/>
              <a:t>and Software </a:t>
            </a:r>
            <a:r>
              <a:rPr lang="en-US" dirty="0" smtClean="0"/>
              <a:t>Architecture</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006" y="4365302"/>
            <a:ext cx="1120300" cy="1600200"/>
          </a:xfrm>
          <a:prstGeom prst="rect">
            <a:avLst/>
          </a:prstGeom>
          <a:ln>
            <a:solidFill>
              <a:schemeClr val="tx1"/>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906" y="4365302"/>
            <a:ext cx="1120300" cy="1600200"/>
          </a:xfrm>
          <a:prstGeom prst="rect">
            <a:avLst/>
          </a:prstGeom>
          <a:ln>
            <a:solidFill>
              <a:schemeClr val="tx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4336" y="4365301"/>
            <a:ext cx="1120300" cy="1513898"/>
          </a:xfrm>
          <a:prstGeom prst="rect">
            <a:avLst/>
          </a:prstGeom>
          <a:ln>
            <a:solidFill>
              <a:schemeClr val="tx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9236" y="4365301"/>
            <a:ext cx="1120300" cy="1513898"/>
          </a:xfrm>
          <a:prstGeom prst="rect">
            <a:avLst/>
          </a:prstGeom>
          <a:ln>
            <a:solidFill>
              <a:schemeClr val="tx1"/>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6" y="4365301"/>
            <a:ext cx="3225930" cy="1814586"/>
          </a:xfrm>
          <a:prstGeom prst="rect">
            <a:avLst/>
          </a:prstGeom>
          <a:ln>
            <a:solidFill>
              <a:schemeClr val="tx1"/>
            </a:solidFill>
          </a:ln>
        </p:spPr>
      </p:pic>
    </p:spTree>
    <p:extLst>
      <p:ext uri="{BB962C8B-B14F-4D97-AF65-F5344CB8AC3E}">
        <p14:creationId xmlns:p14="http://schemas.microsoft.com/office/powerpoint/2010/main" val="2243172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32" y="3820886"/>
            <a:ext cx="13079432" cy="3255647"/>
          </a:xfrm>
          <a:prstGeom prst="rect">
            <a:avLst/>
          </a:prstGeom>
        </p:spPr>
      </p:pic>
      <p:sp>
        <p:nvSpPr>
          <p:cNvPr id="4" name="Title 1"/>
          <p:cNvSpPr>
            <a:spLocks noGrp="1"/>
          </p:cNvSpPr>
          <p:nvPr>
            <p:ph type="title"/>
          </p:nvPr>
        </p:nvSpPr>
        <p:spPr>
          <a:xfrm>
            <a:off x="727365" y="365125"/>
            <a:ext cx="11464636" cy="1325563"/>
          </a:xfrm>
        </p:spPr>
        <p:txBody>
          <a:bodyPr/>
          <a:lstStyle/>
          <a:p>
            <a:pPr algn="ctr"/>
            <a:r>
              <a:rPr lang="en-US" b="1" dirty="0">
                <a:solidFill>
                  <a:srgbClr val="C00000"/>
                </a:solidFill>
                <a:latin typeface="Helvetica LT Std Black" panose="020B0904030502020204" pitchFamily="34" charset="0"/>
              </a:rPr>
              <a:t>Educational </a:t>
            </a:r>
            <a:r>
              <a:rPr lang="en-US" b="1" dirty="0" smtClean="0">
                <a:solidFill>
                  <a:srgbClr val="C00000"/>
                </a:solidFill>
                <a:latin typeface="Helvetica LT Std Black" panose="020B0904030502020204" pitchFamily="34" charset="0"/>
              </a:rPr>
              <a:t>Science</a:t>
            </a:r>
            <a:br>
              <a:rPr lang="en-US" b="1" dirty="0" smtClean="0">
                <a:solidFill>
                  <a:srgbClr val="C00000"/>
                </a:solidFill>
                <a:latin typeface="Helvetica LT Std Black" panose="020B0904030502020204" pitchFamily="34" charset="0"/>
              </a:rPr>
            </a:br>
            <a:r>
              <a:rPr lang="en-US" b="1" dirty="0" smtClean="0">
                <a:solidFill>
                  <a:srgbClr val="C00000"/>
                </a:solidFill>
                <a:latin typeface="Helvetica LT Std Black" panose="020B0904030502020204" pitchFamily="34" charset="0"/>
              </a:rPr>
              <a:t>and </a:t>
            </a:r>
            <a:r>
              <a:rPr lang="en-US" b="1" dirty="0">
                <a:solidFill>
                  <a:srgbClr val="C00000"/>
                </a:solidFill>
                <a:latin typeface="Helvetica LT Std Black" panose="020B0904030502020204" pitchFamily="34" charset="0"/>
              </a:rPr>
              <a:t>Technology</a:t>
            </a:r>
          </a:p>
        </p:txBody>
      </p:sp>
      <p:sp>
        <p:nvSpPr>
          <p:cNvPr id="5" name="Rectangle 4"/>
          <p:cNvSpPr/>
          <p:nvPr/>
        </p:nvSpPr>
        <p:spPr>
          <a:xfrm>
            <a:off x="0" y="0"/>
            <a:ext cx="827314" cy="6858000"/>
          </a:xfrm>
          <a:prstGeom prst="rect">
            <a:avLst/>
          </a:prstGeom>
          <a:solidFill>
            <a:srgbClr val="0D4C8F"/>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595" y="2037088"/>
            <a:ext cx="1781331" cy="1855296"/>
          </a:xfrm>
          <a:prstGeom prst="rect">
            <a:avLst/>
          </a:prstGeom>
        </p:spPr>
      </p:pic>
      <p:sp>
        <p:nvSpPr>
          <p:cNvPr id="13" name="Rectangle 12"/>
          <p:cNvSpPr/>
          <p:nvPr/>
        </p:nvSpPr>
        <p:spPr>
          <a:xfrm>
            <a:off x="3791949" y="1810574"/>
            <a:ext cx="7969828" cy="2308324"/>
          </a:xfrm>
          <a:prstGeom prst="rect">
            <a:avLst/>
          </a:prstGeom>
        </p:spPr>
        <p:txBody>
          <a:bodyPr wrap="square">
            <a:spAutoFit/>
          </a:bodyPr>
          <a:lstStyle/>
          <a:p>
            <a:pPr algn="ctr"/>
            <a:r>
              <a:rPr lang="en-US" dirty="0" smtClean="0"/>
              <a:t>Applied e-Learning</a:t>
            </a:r>
            <a:r>
              <a:rPr lang="en-US" dirty="0"/>
              <a:t> </a:t>
            </a:r>
            <a:r>
              <a:rPr lang="en-US" dirty="0">
                <a:latin typeface="Calibri" panose="020F0502020204030204" pitchFamily="34" charset="0"/>
              </a:rPr>
              <a:t>• </a:t>
            </a:r>
            <a:r>
              <a:rPr lang="en-US" dirty="0" smtClean="0"/>
              <a:t>Blended </a:t>
            </a:r>
            <a:r>
              <a:rPr lang="en-US" dirty="0"/>
              <a:t>and Mobile </a:t>
            </a:r>
            <a:r>
              <a:rPr lang="en-US" dirty="0" smtClean="0"/>
              <a:t>Learning</a:t>
            </a:r>
          </a:p>
          <a:p>
            <a:pPr algn="ctr"/>
            <a:r>
              <a:rPr lang="en-US" dirty="0" smtClean="0"/>
              <a:t>Business </a:t>
            </a:r>
            <a:r>
              <a:rPr lang="en-US" dirty="0"/>
              <a:t>and Technical </a:t>
            </a:r>
            <a:r>
              <a:rPr lang="en-US" dirty="0" smtClean="0"/>
              <a:t>Education</a:t>
            </a:r>
            <a:r>
              <a:rPr lang="en-US" dirty="0"/>
              <a:t> </a:t>
            </a:r>
            <a:r>
              <a:rPr lang="en-US" dirty="0">
                <a:latin typeface="Calibri" panose="020F0502020204030204" pitchFamily="34" charset="0"/>
              </a:rPr>
              <a:t>• </a:t>
            </a:r>
            <a:r>
              <a:rPr lang="en-US" dirty="0" smtClean="0"/>
              <a:t>Cognitive Learning</a:t>
            </a:r>
            <a:r>
              <a:rPr lang="en-US" dirty="0"/>
              <a:t> </a:t>
            </a:r>
            <a:endParaRPr lang="en-US" dirty="0">
              <a:latin typeface="Calibri" panose="020F0502020204030204" pitchFamily="34" charset="0"/>
            </a:endParaRPr>
          </a:p>
          <a:p>
            <a:pPr algn="ctr"/>
            <a:r>
              <a:rPr lang="en-US" dirty="0" smtClean="0"/>
              <a:t>Curriculum </a:t>
            </a:r>
            <a:r>
              <a:rPr lang="en-US" dirty="0"/>
              <a:t>Development and Instructional </a:t>
            </a:r>
            <a:r>
              <a:rPr lang="en-US" dirty="0" smtClean="0"/>
              <a:t>Design</a:t>
            </a:r>
            <a:r>
              <a:rPr lang="en-US" dirty="0"/>
              <a:t> </a:t>
            </a:r>
            <a:r>
              <a:rPr lang="en-US" dirty="0">
                <a:latin typeface="Calibri" panose="020F0502020204030204" pitchFamily="34" charset="0"/>
              </a:rPr>
              <a:t>• </a:t>
            </a:r>
            <a:r>
              <a:rPr lang="en-US" dirty="0" smtClean="0"/>
              <a:t>Distance Education</a:t>
            </a:r>
            <a:r>
              <a:rPr lang="en-US" dirty="0"/>
              <a:t> </a:t>
            </a:r>
            <a:endParaRPr lang="en-US" dirty="0">
              <a:latin typeface="Calibri" panose="020F0502020204030204" pitchFamily="34" charset="0"/>
            </a:endParaRPr>
          </a:p>
          <a:p>
            <a:pPr algn="ctr"/>
            <a:r>
              <a:rPr lang="en-US" dirty="0" smtClean="0"/>
              <a:t>Educational </a:t>
            </a:r>
            <a:r>
              <a:rPr lang="en-US" dirty="0"/>
              <a:t>Administration and </a:t>
            </a:r>
            <a:r>
              <a:rPr lang="en-US" dirty="0" smtClean="0"/>
              <a:t>Leadership</a:t>
            </a:r>
            <a:r>
              <a:rPr lang="en-US" dirty="0"/>
              <a:t> </a:t>
            </a:r>
            <a:r>
              <a:rPr lang="en-US" dirty="0">
                <a:latin typeface="Calibri" panose="020F0502020204030204" pitchFamily="34" charset="0"/>
              </a:rPr>
              <a:t>• </a:t>
            </a:r>
            <a:r>
              <a:rPr lang="en-US" dirty="0" smtClean="0"/>
              <a:t>Engineering Education</a:t>
            </a:r>
          </a:p>
          <a:p>
            <a:pPr algn="ctr"/>
            <a:r>
              <a:rPr lang="en-US" dirty="0"/>
              <a:t>I</a:t>
            </a:r>
            <a:r>
              <a:rPr lang="en-US" dirty="0" smtClean="0"/>
              <a:t>nstructional Design</a:t>
            </a:r>
            <a:r>
              <a:rPr lang="en-US" dirty="0"/>
              <a:t> </a:t>
            </a:r>
            <a:r>
              <a:rPr lang="en-US" dirty="0">
                <a:latin typeface="Calibri" panose="020F0502020204030204" pitchFamily="34" charset="0"/>
              </a:rPr>
              <a:t>• </a:t>
            </a:r>
            <a:r>
              <a:rPr lang="en-US" dirty="0" smtClean="0"/>
              <a:t>K-12 Education</a:t>
            </a:r>
            <a:r>
              <a:rPr lang="en-US" dirty="0" smtClean="0">
                <a:latin typeface="Calibri" panose="020F0502020204030204" pitchFamily="34" charset="0"/>
              </a:rPr>
              <a:t> • </a:t>
            </a:r>
            <a:r>
              <a:rPr lang="en-US" dirty="0" smtClean="0"/>
              <a:t>Learning </a:t>
            </a:r>
            <a:r>
              <a:rPr lang="en-US" dirty="0"/>
              <a:t>Assessment and </a:t>
            </a:r>
            <a:r>
              <a:rPr lang="en-US" dirty="0" smtClean="0"/>
              <a:t>Measurement</a:t>
            </a:r>
            <a:r>
              <a:rPr lang="en-US" dirty="0" smtClean="0">
                <a:latin typeface="Calibri" panose="020F0502020204030204" pitchFamily="34" charset="0"/>
              </a:rPr>
              <a:t> </a:t>
            </a:r>
            <a:r>
              <a:rPr lang="en-US" dirty="0" smtClean="0"/>
              <a:t>Special Education</a:t>
            </a:r>
            <a:r>
              <a:rPr lang="en-US" dirty="0"/>
              <a:t> </a:t>
            </a:r>
            <a:r>
              <a:rPr lang="en-US" dirty="0">
                <a:latin typeface="Calibri" panose="020F0502020204030204" pitchFamily="34" charset="0"/>
              </a:rPr>
              <a:t>• </a:t>
            </a:r>
            <a:r>
              <a:rPr lang="en-US" dirty="0" smtClean="0"/>
              <a:t>Technologies </a:t>
            </a:r>
            <a:r>
              <a:rPr lang="en-US" dirty="0"/>
              <a:t>in Higher </a:t>
            </a:r>
            <a:r>
              <a:rPr lang="en-US" dirty="0" smtClean="0"/>
              <a:t>Education</a:t>
            </a:r>
          </a:p>
          <a:p>
            <a:pPr algn="ctr"/>
            <a:r>
              <a:rPr lang="en-US" dirty="0" smtClean="0"/>
              <a:t>Technologies </a:t>
            </a:r>
            <a:r>
              <a:rPr lang="en-US" dirty="0"/>
              <a:t>in K-12 </a:t>
            </a:r>
            <a:r>
              <a:rPr lang="en-US" dirty="0" smtClean="0"/>
              <a:t>Education</a:t>
            </a:r>
            <a:r>
              <a:rPr lang="en-US" dirty="0"/>
              <a:t> </a:t>
            </a:r>
            <a:r>
              <a:rPr lang="en-US" dirty="0">
                <a:latin typeface="Calibri" panose="020F0502020204030204" pitchFamily="34" charset="0"/>
              </a:rPr>
              <a:t>• </a:t>
            </a:r>
            <a:r>
              <a:rPr lang="en-US" dirty="0" smtClean="0"/>
              <a:t>Web-Based </a:t>
            </a:r>
            <a:r>
              <a:rPr lang="en-US" dirty="0"/>
              <a:t>Teaching and </a:t>
            </a:r>
            <a:r>
              <a:rPr lang="en-US" dirty="0" smtClean="0"/>
              <a:t>Learning</a:t>
            </a:r>
          </a:p>
          <a:p>
            <a:pPr algn="ctr"/>
            <a:r>
              <a:rPr lang="en-US" dirty="0" smtClean="0"/>
              <a:t>Virtual </a:t>
            </a:r>
            <a:r>
              <a:rPr lang="en-US" dirty="0"/>
              <a:t>Learning </a:t>
            </a:r>
            <a:r>
              <a:rPr lang="en-US" dirty="0" smtClean="0"/>
              <a:t>Environments</a:t>
            </a:r>
            <a:endParaRPr lang="en-US" dirty="0"/>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006" y="4408453"/>
            <a:ext cx="1120300" cy="1513898"/>
          </a:xfrm>
          <a:prstGeom prst="rect">
            <a:avLst/>
          </a:prstGeom>
          <a:ln>
            <a:solidFill>
              <a:schemeClr val="tx1"/>
            </a:solidFill>
          </a:ln>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906" y="4408453"/>
            <a:ext cx="1120300" cy="1513898"/>
          </a:xfrm>
          <a:prstGeom prst="rect">
            <a:avLst/>
          </a:prstGeom>
          <a:ln>
            <a:solidFill>
              <a:schemeClr val="tx1"/>
            </a:solidFill>
          </a:ln>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4546" y="4365301"/>
            <a:ext cx="1059879" cy="1513898"/>
          </a:xfrm>
          <a:prstGeom prst="rect">
            <a:avLst/>
          </a:prstGeom>
          <a:ln>
            <a:solidFill>
              <a:schemeClr val="tx1"/>
            </a:solidFill>
          </a:ln>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9446" y="4365301"/>
            <a:ext cx="1059879" cy="1513898"/>
          </a:xfrm>
          <a:prstGeom prst="rect">
            <a:avLst/>
          </a:prstGeom>
          <a:ln>
            <a:solidFill>
              <a:schemeClr val="tx1"/>
            </a:solidFill>
          </a:ln>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806" y="4365301"/>
            <a:ext cx="3225930" cy="1814585"/>
          </a:xfrm>
          <a:prstGeom prst="rect">
            <a:avLst/>
          </a:prstGeom>
          <a:ln>
            <a:solidFill>
              <a:schemeClr val="tx1"/>
            </a:solidFill>
          </a:ln>
        </p:spPr>
      </p:pic>
    </p:spTree>
    <p:extLst>
      <p:ext uri="{BB962C8B-B14F-4D97-AF65-F5344CB8AC3E}">
        <p14:creationId xmlns:p14="http://schemas.microsoft.com/office/powerpoint/2010/main" val="1851320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6873</TotalTime>
  <Words>1248</Words>
  <Application>Microsoft Office PowerPoint</Application>
  <PresentationFormat>Widescreen</PresentationFormat>
  <Paragraphs>194</Paragraphs>
  <Slides>32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ＭＳ Ｐゴシック</vt:lpstr>
      <vt:lpstr>Aharoni</vt:lpstr>
      <vt:lpstr>Arial</vt:lpstr>
      <vt:lpstr>Calibri</vt:lpstr>
      <vt:lpstr>Calibri Light</vt:lpstr>
      <vt:lpstr>Cambria</vt:lpstr>
      <vt:lpstr>Helvetica LT Narrow</vt:lpstr>
      <vt:lpstr>Helvetica LT Std</vt:lpstr>
      <vt:lpstr>Helvetica LT Std Black</vt:lpstr>
      <vt:lpstr>Trebuchet MS</vt:lpstr>
      <vt:lpstr>Verdana</vt:lpstr>
      <vt:lpstr>Office Theme</vt:lpstr>
      <vt:lpstr> IGI Global Training</vt:lpstr>
      <vt:lpstr>IGI Global Background</vt:lpstr>
      <vt:lpstr>IGI Global Research Growth</vt:lpstr>
      <vt:lpstr>What is the challenge?</vt:lpstr>
      <vt:lpstr>11 Diverse Subject Areas Focusing on Information Science and Technology Research</vt:lpstr>
      <vt:lpstr>Interdisciplinary Content</vt:lpstr>
      <vt:lpstr>Business and Management Information Science and Technology</vt:lpstr>
      <vt:lpstr>Computer Science and Information Technology</vt:lpstr>
      <vt:lpstr>Educational Science and Technology</vt:lpstr>
      <vt:lpstr>Engineering Science and Technology</vt:lpstr>
      <vt:lpstr>Environmental Science  and Technology</vt:lpstr>
      <vt:lpstr>Government Science and Technology</vt:lpstr>
      <vt:lpstr>Library Information Science  and Technology</vt:lpstr>
      <vt:lpstr>Media and Communication Science and Technology</vt:lpstr>
      <vt:lpstr>Medical, Healthcare, and Life Science and Technology</vt:lpstr>
      <vt:lpstr>Security and Forensic Science and Technology</vt:lpstr>
      <vt:lpstr>Social Sciences and  Online Behavior</vt:lpstr>
      <vt:lpstr>Peer-Reviewed and Indexed</vt:lpstr>
      <vt:lpstr>Top-Rated Platform for Researchers</vt:lpstr>
      <vt:lpstr>New Features for Researchers</vt:lpstr>
      <vt:lpstr>Librarian-Friendly Features</vt:lpstr>
      <vt:lpstr>New Features for Librarians</vt:lpstr>
      <vt:lpstr>Searching Options</vt:lpstr>
      <vt:lpstr>PowerPoint Presentation</vt:lpstr>
      <vt:lpstr>InfoSci®-Books</vt:lpstr>
      <vt:lpstr>InfoSci-Books Reviews and Testimonials</vt:lpstr>
      <vt:lpstr>InfoSci®-Journals</vt:lpstr>
      <vt:lpstr>InfoSci-Journals Reviews and Testimonials</vt:lpstr>
      <vt:lpstr>InfoSci®-Videos</vt:lpstr>
      <vt:lpstr>InfoSci-Videos Reviews and Testimonials</vt:lpstr>
      <vt:lpstr>Questions  and Answers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Barnhart</dc:creator>
  <cp:lastModifiedBy>Beth Ellen Dibeler</cp:lastModifiedBy>
  <cp:revision>314</cp:revision>
  <cp:lastPrinted>2015-04-10T16:18:37Z</cp:lastPrinted>
  <dcterms:created xsi:type="dcterms:W3CDTF">2015-04-01T19:44:26Z</dcterms:created>
  <dcterms:modified xsi:type="dcterms:W3CDTF">2016-04-25T14:02:13Z</dcterms:modified>
</cp:coreProperties>
</file>